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70" r:id="rId4"/>
    <p:sldId id="271" r:id="rId5"/>
    <p:sldId id="274" r:id="rId6"/>
    <p:sldId id="275" r:id="rId7"/>
    <p:sldId id="276" r:id="rId8"/>
    <p:sldId id="272" r:id="rId9"/>
    <p:sldId id="273" r:id="rId10"/>
    <p:sldId id="260" r:id="rId11"/>
  </p:sldIdLst>
  <p:sldSz cx="12960350" cy="6840538"/>
  <p:notesSz cx="9929813" cy="6797675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3" userDrawn="1">
          <p15:clr>
            <a:srgbClr val="A4A3A4"/>
          </p15:clr>
        </p15:guide>
        <p15:guide id="2" pos="40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0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86" autoAdjust="0"/>
  </p:normalViewPr>
  <p:slideViewPr>
    <p:cSldViewPr snapToGrid="0">
      <p:cViewPr varScale="1">
        <p:scale>
          <a:sx n="103" d="100"/>
          <a:sy n="103" d="100"/>
        </p:scale>
        <p:origin x="630" y="84"/>
      </p:cViewPr>
      <p:guideLst>
        <p:guide orient="horz" pos="1043"/>
        <p:guide pos="40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2" d="100"/>
          <a:sy n="112" d="100"/>
        </p:scale>
        <p:origin x="22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244" cy="340751"/>
          </a:xfrm>
          <a:prstGeom prst="rect">
            <a:avLst/>
          </a:prstGeom>
        </p:spPr>
        <p:txBody>
          <a:bodyPr vert="horz" lIns="77239" tIns="38620" rIns="77239" bIns="38620" rtlCol="0"/>
          <a:lstStyle>
            <a:lvl1pPr algn="l">
              <a:defRPr sz="10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139" y="0"/>
            <a:ext cx="4303244" cy="340751"/>
          </a:xfrm>
          <a:prstGeom prst="rect">
            <a:avLst/>
          </a:prstGeom>
        </p:spPr>
        <p:txBody>
          <a:bodyPr vert="horz" lIns="77239" tIns="38620" rIns="77239" bIns="38620" rtlCol="0"/>
          <a:lstStyle>
            <a:lvl1pPr algn="r">
              <a:defRPr sz="1000"/>
            </a:lvl1pPr>
          </a:lstStyle>
          <a:p>
            <a:fld id="{69AD0E25-6A5A-4482-9F88-B754FE4B130E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92413" y="850900"/>
            <a:ext cx="4344987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7239" tIns="38620" rIns="77239" bIns="386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496" y="3271844"/>
            <a:ext cx="7944824" cy="2675529"/>
          </a:xfrm>
          <a:prstGeom prst="rect">
            <a:avLst/>
          </a:prstGeom>
        </p:spPr>
        <p:txBody>
          <a:bodyPr vert="horz" lIns="77239" tIns="38620" rIns="77239" bIns="386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924"/>
            <a:ext cx="4303244" cy="340751"/>
          </a:xfrm>
          <a:prstGeom prst="rect">
            <a:avLst/>
          </a:prstGeom>
        </p:spPr>
        <p:txBody>
          <a:bodyPr vert="horz" lIns="77239" tIns="38620" rIns="77239" bIns="38620" rtlCol="0" anchor="b"/>
          <a:lstStyle>
            <a:lvl1pPr algn="l">
              <a:defRPr sz="10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139" y="6456924"/>
            <a:ext cx="4303244" cy="340751"/>
          </a:xfrm>
          <a:prstGeom prst="rect">
            <a:avLst/>
          </a:prstGeom>
        </p:spPr>
        <p:txBody>
          <a:bodyPr vert="horz" lIns="77239" tIns="38620" rIns="77239" bIns="38620" rtlCol="0" anchor="b"/>
          <a:lstStyle>
            <a:lvl1pPr algn="r">
              <a:defRPr sz="1000"/>
            </a:lvl1pPr>
          </a:lstStyle>
          <a:p>
            <a:fld id="{1FE05B71-7704-4432-B83E-ECC9BD240D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02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E05B71-7704-4432-B83E-ECC9BD240DE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736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2F02D-9425-B819-FEE7-DAA343C37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EF98006-D16E-A7D8-534E-57E9BF1C9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C2374C6-C0A1-BA04-9C84-EA58D9560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B052A0-05F5-CE26-18E3-0761AC48A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E05B71-7704-4432-B83E-ECC9BD240DE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108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D00C2-CD5A-6B3D-B29E-14EC07FB8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CC30A33-89A0-6012-4D70-76D537EF3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9243235-F399-C263-0172-EB4C23D2C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8AC492-6AB6-10C0-41D6-F48561FF2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E05B71-7704-4432-B83E-ECC9BD240DE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494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225D7-A4BB-09F5-BE37-C6B7FC09A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8A79CC8-13BA-842D-FA23-B45E81040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F8F3831-C3A4-5CDF-FACE-543200155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0FC85B-DECB-43A6-37BD-24FCAC445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E05B71-7704-4432-B83E-ECC9BD240DE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087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D232A-24C8-81BD-FC5A-B8BD3F30D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0BC3A82-44B1-B1A8-7E15-C8D6164A0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55AE286-4C45-AE47-6203-63DF081CD6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4F7E7D-7924-E815-BBE4-2CC924375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E05B71-7704-4432-B83E-ECC9BD240DE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752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E05B71-7704-4432-B83E-ECC9BD240DE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9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902204" y="0"/>
            <a:ext cx="1058146" cy="6840538"/>
          </a:xfrm>
          <a:prstGeom prst="rect">
            <a:avLst/>
          </a:prstGeom>
        </p:spPr>
      </p:pic>
      <p:pic>
        <p:nvPicPr>
          <p:cNvPr id="14" name="Рисунок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5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TextBox 15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7" name="Straight Connector 16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-33970" y="266377"/>
            <a:ext cx="93756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3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8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20" name="Straight Connector 19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340995" y="1674796"/>
            <a:ext cx="2321062" cy="19566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600"/>
            </a:lvl1pPr>
            <a:lvl2pPr marL="456057" indent="0">
              <a:buNone/>
              <a:defRPr sz="1400"/>
            </a:lvl2pPr>
            <a:lvl3pPr marL="912114" indent="0">
              <a:buNone/>
              <a:defRPr sz="1200"/>
            </a:lvl3pPr>
            <a:lvl4pPr marL="1368171" indent="0">
              <a:buNone/>
              <a:defRPr sz="1000"/>
            </a:lvl4pPr>
            <a:lvl5pPr marL="1824228" indent="0">
              <a:buNone/>
              <a:defRPr sz="1000"/>
            </a:lvl5pPr>
            <a:lvl6pPr marL="2280285" indent="0">
              <a:buNone/>
              <a:defRPr sz="1000"/>
            </a:lvl6pPr>
            <a:lvl7pPr marL="2736342" indent="0">
              <a:buNone/>
              <a:defRPr sz="1000"/>
            </a:lvl7pPr>
            <a:lvl8pPr marL="3192399" indent="0">
              <a:buNone/>
              <a:defRPr sz="1000"/>
            </a:lvl8pPr>
            <a:lvl9pPr marL="3648456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5ADFAC3-F2F2-2C4F-A0E5-E45C3D91474E}" type="datetime1">
              <a:rPr lang="ru-RU"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idx="13"/>
          </p:nvPr>
        </p:nvSpPr>
        <p:spPr bwMode="auto">
          <a:xfrm>
            <a:off x="7019109" y="1674796"/>
            <a:ext cx="2321062" cy="19566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14"/>
          </p:nvPr>
        </p:nvSpPr>
        <p:spPr bwMode="auto">
          <a:xfrm>
            <a:off x="9701349" y="1674796"/>
            <a:ext cx="2321062" cy="19566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5"/>
          </p:nvPr>
        </p:nvSpPr>
        <p:spPr bwMode="auto">
          <a:xfrm>
            <a:off x="4340995" y="4130613"/>
            <a:ext cx="2321062" cy="19566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2"/>
          <p:cNvSpPr>
            <a:spLocks noGrp="1" noChangeAspect="1"/>
          </p:cNvSpPr>
          <p:nvPr>
            <p:ph type="pic" idx="16"/>
          </p:nvPr>
        </p:nvSpPr>
        <p:spPr bwMode="auto">
          <a:xfrm>
            <a:off x="7019109" y="4130613"/>
            <a:ext cx="2321062" cy="19566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2"/>
          <p:cNvSpPr>
            <a:spLocks noGrp="1" noChangeAspect="1"/>
          </p:cNvSpPr>
          <p:nvPr>
            <p:ph type="pic" idx="17"/>
          </p:nvPr>
        </p:nvSpPr>
        <p:spPr bwMode="auto">
          <a:xfrm>
            <a:off x="9701349" y="4130613"/>
            <a:ext cx="2321062" cy="19566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0" name="Straight Connector 9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84274" y="1705385"/>
            <a:ext cx="11178302" cy="2845473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84274" y="4577778"/>
            <a:ext cx="11178302" cy="14963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D40D0A1-1F54-6D46-B9B0-6ADD85C235EC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7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C049CDA-6D70-FA48-B8E7-6D7A153E7A07}" type="datetime1">
              <a:rPr lang="ru-RU"/>
              <a:t>30.06.2026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3_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916864" y="1616634"/>
            <a:ext cx="10423442" cy="2200943"/>
          </a:xfr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916864" y="3971148"/>
            <a:ext cx="10423443" cy="81967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6057" indent="0" algn="ctr">
              <a:buNone/>
              <a:defRPr sz="2000"/>
            </a:lvl2pPr>
            <a:lvl3pPr marL="912114" indent="0" algn="ctr">
              <a:buNone/>
              <a:defRPr sz="1800"/>
            </a:lvl3pPr>
            <a:lvl4pPr marL="1368171" indent="0" algn="ctr">
              <a:buNone/>
              <a:defRPr sz="1600"/>
            </a:lvl4pPr>
            <a:lvl5pPr marL="1824228" indent="0" algn="ctr">
              <a:buNone/>
              <a:defRPr sz="1600"/>
            </a:lvl5pPr>
            <a:lvl6pPr marL="2280285" indent="0" algn="ctr">
              <a:buNone/>
              <a:defRPr sz="1600"/>
            </a:lvl6pPr>
            <a:lvl7pPr marL="2736342" indent="0" algn="ctr">
              <a:buNone/>
              <a:defRPr sz="1600"/>
            </a:lvl7pPr>
            <a:lvl8pPr marL="3192399" indent="0" algn="ctr">
              <a:buNone/>
              <a:defRPr sz="1600"/>
            </a:lvl8pPr>
            <a:lvl9pPr marL="3648456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015A16B-6D6F-7E43-8715-9A6C2BF58A22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7" name="Рисунок 2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770520" y="0"/>
            <a:ext cx="4189830" cy="6840538"/>
          </a:xfrm>
          <a:prstGeom prst="rect">
            <a:avLst/>
          </a:prstGeom>
        </p:spPr>
      </p:pic>
      <p:pic>
        <p:nvPicPr>
          <p:cNvPr id="8" name="Рисунок 1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3760" y="329338"/>
            <a:ext cx="1862895" cy="81967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 bwMode="auto">
          <a:xfrm rot="16199998">
            <a:off x="11761283" y="930593"/>
            <a:ext cx="690614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defRPr/>
            </a:pPr>
            <a:r>
              <a:rPr lang="ru-RU" sz="1800" dirty="0">
                <a:solidFill>
                  <a:schemeClr val="bg1"/>
                </a:solidFill>
              </a:rPr>
              <a:t>2026</a:t>
            </a:r>
            <a:endParaRPr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 bwMode="auto">
          <a:xfrm>
            <a:off x="12128268" y="1404850"/>
            <a:ext cx="0" cy="230262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 bwMode="auto">
          <a:xfrm rot="16199998">
            <a:off x="11574784" y="5590478"/>
            <a:ext cx="1097102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defRPr/>
            </a:pPr>
            <a:r>
              <a:rPr lang="ru-RU" sz="1600" spc="100">
                <a:solidFill>
                  <a:schemeClr val="bg1"/>
                </a:solidFill>
              </a:rPr>
              <a:t>РАНХиГС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-33970" y="266377"/>
            <a:ext cx="93756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8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0" name="Straight Connector 9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1620044" y="1119505"/>
            <a:ext cx="9720263" cy="2381521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620044" y="3592866"/>
            <a:ext cx="9720263" cy="1651546"/>
          </a:xfrm>
        </p:spPr>
        <p:txBody>
          <a:bodyPr>
            <a:normAutofit/>
          </a:bodyPr>
          <a:lstStyle>
            <a:lvl1pPr marL="0" indent="0" algn="l">
              <a:buNone/>
              <a:defRPr sz="2400" b="1"/>
            </a:lvl1pPr>
            <a:lvl2pPr marL="456057" indent="0" algn="ctr">
              <a:buNone/>
              <a:defRPr sz="2000"/>
            </a:lvl2pPr>
            <a:lvl3pPr marL="912114" indent="0" algn="ctr">
              <a:buNone/>
              <a:defRPr sz="1800"/>
            </a:lvl3pPr>
            <a:lvl4pPr marL="1368171" indent="0" algn="ctr">
              <a:buNone/>
              <a:defRPr sz="1600"/>
            </a:lvl4pPr>
            <a:lvl5pPr marL="1824228" indent="0" algn="ctr">
              <a:buNone/>
              <a:defRPr sz="1600"/>
            </a:lvl5pPr>
            <a:lvl6pPr marL="2280285" indent="0" algn="ctr">
              <a:buNone/>
              <a:defRPr sz="1600"/>
            </a:lvl6pPr>
            <a:lvl7pPr marL="2736342" indent="0" algn="ctr">
              <a:buNone/>
              <a:defRPr sz="1600"/>
            </a:lvl7pPr>
            <a:lvl8pPr marL="3192399" indent="0" algn="ctr">
              <a:buNone/>
              <a:defRPr sz="1600"/>
            </a:lvl8pPr>
            <a:lvl9pPr marL="3648456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29AFABD-BCBD-544A-9118-89D15D7C2332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-33970" y="266377"/>
            <a:ext cx="937564" cy="3641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900000" y="919197"/>
            <a:ext cx="8649708" cy="535138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4981303" y="2751909"/>
            <a:ext cx="6696892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accent1"/>
                </a:solidFill>
              </a:defRPr>
            </a:lvl1pPr>
            <a:lvl2pPr marL="456057" indent="0" algn="ctr">
              <a:buNone/>
              <a:defRPr sz="2000"/>
            </a:lvl2pPr>
            <a:lvl3pPr marL="912114" indent="0" algn="ctr">
              <a:buNone/>
              <a:defRPr sz="1800"/>
            </a:lvl3pPr>
            <a:lvl4pPr marL="1368171" indent="0" algn="ctr">
              <a:buNone/>
              <a:defRPr sz="1600"/>
            </a:lvl4pPr>
            <a:lvl5pPr marL="1824228" indent="0" algn="ctr">
              <a:buNone/>
              <a:defRPr sz="1600"/>
            </a:lvl5pPr>
            <a:lvl6pPr marL="2280285" indent="0" algn="ctr">
              <a:buNone/>
              <a:defRPr sz="1600"/>
            </a:lvl6pPr>
            <a:lvl7pPr marL="2736342" indent="0" algn="ctr">
              <a:buNone/>
              <a:defRPr sz="1600"/>
            </a:lvl7pPr>
            <a:lvl8pPr marL="3192399" indent="0" algn="ctr">
              <a:buNone/>
              <a:defRPr sz="1600"/>
            </a:lvl8pPr>
            <a:lvl9pPr marL="3648456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F5B5067-034C-ED4C-9B2B-00BE7ADE8DA8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-33970" y="266377"/>
            <a:ext cx="937564" cy="3641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600"/>
            </a:lvl1pPr>
            <a:lvl2pPr marL="456057" indent="0">
              <a:buNone/>
              <a:defRPr sz="1400"/>
            </a:lvl2pPr>
            <a:lvl3pPr marL="912114" indent="0">
              <a:buNone/>
              <a:defRPr sz="1200"/>
            </a:lvl3pPr>
            <a:lvl4pPr marL="1368171" indent="0">
              <a:buNone/>
              <a:defRPr sz="1000"/>
            </a:lvl4pPr>
            <a:lvl5pPr marL="1824228" indent="0">
              <a:buNone/>
              <a:defRPr sz="1000"/>
            </a:lvl5pPr>
            <a:lvl6pPr marL="2280285" indent="0">
              <a:buNone/>
              <a:defRPr sz="1000"/>
            </a:lvl6pPr>
            <a:lvl7pPr marL="2736342" indent="0">
              <a:buNone/>
              <a:defRPr sz="1000"/>
            </a:lvl7pPr>
            <a:lvl8pPr marL="3192399" indent="0">
              <a:buNone/>
              <a:defRPr sz="1000"/>
            </a:lvl8pPr>
            <a:lvl9pPr marL="3648456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0" y="0"/>
            <a:ext cx="12960349" cy="684053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300547" y="2269024"/>
            <a:ext cx="6871063" cy="2492503"/>
          </a:xfrm>
        </p:spPr>
        <p:txBody>
          <a:bodyPr>
            <a:norm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456057" indent="0" algn="ctr">
              <a:buNone/>
              <a:defRPr sz="2000"/>
            </a:lvl2pPr>
            <a:lvl3pPr marL="912114" indent="0" algn="ctr">
              <a:buNone/>
              <a:defRPr sz="1800"/>
            </a:lvl3pPr>
            <a:lvl4pPr marL="1368171" indent="0" algn="ctr">
              <a:buNone/>
              <a:defRPr sz="1600"/>
            </a:lvl4pPr>
            <a:lvl5pPr marL="1824228" indent="0" algn="ctr">
              <a:buNone/>
              <a:defRPr sz="1600"/>
            </a:lvl5pPr>
            <a:lvl6pPr marL="2280285" indent="0" algn="ctr">
              <a:buNone/>
              <a:defRPr sz="1600"/>
            </a:lvl6pPr>
            <a:lvl7pPr marL="2736342" indent="0" algn="ctr">
              <a:buNone/>
              <a:defRPr sz="1600"/>
            </a:lvl7pPr>
            <a:lvl8pPr marL="3192399" indent="0" algn="ctr">
              <a:buNone/>
              <a:defRPr sz="1600"/>
            </a:lvl8pPr>
            <a:lvl9pPr marL="3648456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15C6C5C-8715-4349-9C7D-F129E2D2F817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-33970" y="266377"/>
            <a:ext cx="937564" cy="3641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E003E"/>
                </a:solidFill>
              </a:defRPr>
            </a:lvl1pPr>
          </a:lstStyle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rcRect t="4828"/>
          <a:stretch/>
        </p:blipFill>
        <p:spPr bwMode="auto">
          <a:xfrm>
            <a:off x="10684390" y="-1"/>
            <a:ext cx="1950721" cy="976149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/>
                </a:solidFill>
              </a:rPr>
              <a:t>202</a:t>
            </a:r>
            <a:r>
              <a:rPr lang="ru-RU" sz="1400" dirty="0">
                <a:solidFill>
                  <a:schemeClr val="bg1"/>
                </a:solidFill>
              </a:rPr>
              <a:t>6</a:t>
            </a:r>
            <a:endParaRPr dirty="0"/>
          </a:p>
        </p:txBody>
      </p:sp>
      <p:cxnSp>
        <p:nvCxnSpPr>
          <p:cNvPr id="19" name="Straight Connector 18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900000" y="900000"/>
            <a:ext cx="9576679" cy="714358"/>
          </a:xfrm>
        </p:spPr>
        <p:txBody>
          <a:bodyPr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3EEB2D4-E0FF-0948-BCEC-0F713D78CA44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  <p:sp>
        <p:nvSpPr>
          <p:cNvPr id="7" name="Slide Number Placeholder 5"/>
          <p:cNvSpPr txBox="1"/>
          <p:nvPr userDrawn="1"/>
        </p:nvSpPr>
        <p:spPr bwMode="auto">
          <a:xfrm>
            <a:off x="-33970" y="266377"/>
            <a:ext cx="93756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4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9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900000" y="900000"/>
            <a:ext cx="9627700" cy="740592"/>
          </a:xfrm>
        </p:spPr>
        <p:txBody>
          <a:bodyPr anchor="t" anchorCtr="0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340995" y="1674796"/>
            <a:ext cx="7726642" cy="425436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600"/>
            </a:lvl1pPr>
            <a:lvl2pPr marL="456057" indent="0">
              <a:buNone/>
              <a:defRPr sz="1400"/>
            </a:lvl2pPr>
            <a:lvl3pPr marL="912114" indent="0">
              <a:buNone/>
              <a:defRPr sz="1200"/>
            </a:lvl3pPr>
            <a:lvl4pPr marL="1368171" indent="0">
              <a:buNone/>
              <a:defRPr sz="1000"/>
            </a:lvl4pPr>
            <a:lvl5pPr marL="1824228" indent="0">
              <a:buNone/>
              <a:defRPr sz="1000"/>
            </a:lvl5pPr>
            <a:lvl6pPr marL="2280285" indent="0">
              <a:buNone/>
              <a:defRPr sz="1000"/>
            </a:lvl6pPr>
            <a:lvl7pPr marL="2736342" indent="0">
              <a:buNone/>
              <a:defRPr sz="1000"/>
            </a:lvl7pPr>
            <a:lvl8pPr marL="3192399" indent="0">
              <a:buNone/>
              <a:defRPr sz="1000"/>
            </a:lvl8pPr>
            <a:lvl9pPr marL="3648456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703EC4-AEDB-A546-B9B7-585538AAD3C7}" type="datetime1">
              <a:rPr lang="ru-RU"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1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0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900000" y="864000"/>
            <a:ext cx="9627700" cy="740592"/>
          </a:xfrm>
        </p:spPr>
        <p:txBody>
          <a:bodyPr anchor="t" anchorCtr="0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340995" y="1674796"/>
            <a:ext cx="3638348" cy="425436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600"/>
            </a:lvl1pPr>
            <a:lvl2pPr marL="456057" indent="0">
              <a:buNone/>
              <a:defRPr sz="1400"/>
            </a:lvl2pPr>
            <a:lvl3pPr marL="912114" indent="0">
              <a:buNone/>
              <a:defRPr sz="1200"/>
            </a:lvl3pPr>
            <a:lvl4pPr marL="1368171" indent="0">
              <a:buNone/>
              <a:defRPr sz="1000"/>
            </a:lvl4pPr>
            <a:lvl5pPr marL="1824228" indent="0">
              <a:buNone/>
              <a:defRPr sz="1000"/>
            </a:lvl5pPr>
            <a:lvl6pPr marL="2280285" indent="0">
              <a:buNone/>
              <a:defRPr sz="1000"/>
            </a:lvl6pPr>
            <a:lvl7pPr marL="2736342" indent="0">
              <a:buNone/>
              <a:defRPr sz="1000"/>
            </a:lvl7pPr>
            <a:lvl8pPr marL="3192399" indent="0">
              <a:buNone/>
              <a:defRPr sz="1000"/>
            </a:lvl8pPr>
            <a:lvl9pPr marL="3648456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1DB6139-3C51-544D-A275-589F7A7E6369}" type="datetime1">
              <a:rPr lang="ru-RU"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idx="13"/>
          </p:nvPr>
        </p:nvSpPr>
        <p:spPr bwMode="auto">
          <a:xfrm>
            <a:off x="8383605" y="1674796"/>
            <a:ext cx="3638348" cy="425436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2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56488" y="124477"/>
            <a:ext cx="1574789" cy="687181"/>
          </a:xfrm>
          <a:prstGeom prst="rect">
            <a:avLst/>
          </a:prstGeom>
        </p:spPr>
      </p:pic>
      <p:sp>
        <p:nvSpPr>
          <p:cNvPr id="11" name="Прямоугольник 4"/>
          <p:cNvSpPr/>
          <p:nvPr userDrawn="1"/>
        </p:nvSpPr>
        <p:spPr bwMode="auto">
          <a:xfrm>
            <a:off x="-3243" y="288565"/>
            <a:ext cx="894267" cy="3198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3"/>
          <p:cNvSpPr txBox="1"/>
          <p:nvPr userDrawn="1"/>
        </p:nvSpPr>
        <p:spPr bwMode="auto">
          <a:xfrm>
            <a:off x="554399" y="6407916"/>
            <a:ext cx="61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 bwMode="auto">
          <a:xfrm>
            <a:off x="1258529" y="6571637"/>
            <a:ext cx="2303433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92713" y="900000"/>
            <a:ext cx="9627700" cy="740592"/>
          </a:xfrm>
        </p:spPr>
        <p:txBody>
          <a:bodyPr anchor="t" anchorCtr="0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340995" y="1674796"/>
            <a:ext cx="2321062" cy="425436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900113" y="1625000"/>
            <a:ext cx="2916079" cy="4304162"/>
          </a:xfrm>
        </p:spPr>
        <p:txBody>
          <a:bodyPr/>
          <a:lstStyle>
            <a:lvl1pPr marL="0" indent="0">
              <a:buNone/>
              <a:defRPr sz="1600"/>
            </a:lvl1pPr>
            <a:lvl2pPr marL="456057" indent="0">
              <a:buNone/>
              <a:defRPr sz="1400"/>
            </a:lvl2pPr>
            <a:lvl3pPr marL="912114" indent="0">
              <a:buNone/>
              <a:defRPr sz="1200"/>
            </a:lvl3pPr>
            <a:lvl4pPr marL="1368171" indent="0">
              <a:buNone/>
              <a:defRPr sz="1000"/>
            </a:lvl4pPr>
            <a:lvl5pPr marL="1824228" indent="0">
              <a:buNone/>
              <a:defRPr sz="1000"/>
            </a:lvl5pPr>
            <a:lvl6pPr marL="2280285" indent="0">
              <a:buNone/>
              <a:defRPr sz="1000"/>
            </a:lvl6pPr>
            <a:lvl7pPr marL="2736342" indent="0">
              <a:buNone/>
              <a:defRPr sz="1000"/>
            </a:lvl7pPr>
            <a:lvl8pPr marL="3192399" indent="0">
              <a:buNone/>
              <a:defRPr sz="1000"/>
            </a:lvl8pPr>
            <a:lvl9pPr marL="3648456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A8F2F27-2E9A-5E43-AA18-A5B944132F59}" type="datetime1">
              <a:rPr lang="ru-RU"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idx="13"/>
          </p:nvPr>
        </p:nvSpPr>
        <p:spPr bwMode="auto">
          <a:xfrm>
            <a:off x="7019109" y="1674796"/>
            <a:ext cx="2321062" cy="425436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14"/>
          </p:nvPr>
        </p:nvSpPr>
        <p:spPr bwMode="auto">
          <a:xfrm>
            <a:off x="9701349" y="1674796"/>
            <a:ext cx="2321062" cy="425436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57" indent="0">
              <a:buNone/>
              <a:defRPr sz="2800"/>
            </a:lvl2pPr>
            <a:lvl3pPr marL="912114" indent="0">
              <a:buNone/>
              <a:defRPr sz="2400"/>
            </a:lvl3pPr>
            <a:lvl4pPr marL="1368171" indent="0">
              <a:buNone/>
              <a:defRPr sz="2000"/>
            </a:lvl4pPr>
            <a:lvl5pPr marL="1824228" indent="0">
              <a:buNone/>
              <a:defRPr sz="2000"/>
            </a:lvl5pPr>
            <a:lvl6pPr marL="2280285" indent="0">
              <a:buNone/>
              <a:defRPr sz="2000"/>
            </a:lvl6pPr>
            <a:lvl7pPr marL="2736342" indent="0">
              <a:buNone/>
              <a:defRPr sz="2000"/>
            </a:lvl7pPr>
            <a:lvl8pPr marL="3192399" indent="0">
              <a:buNone/>
              <a:defRPr sz="2000"/>
            </a:lvl8pPr>
            <a:lvl9pPr marL="3648456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91024" y="900000"/>
            <a:ext cx="9576679" cy="7143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91024" y="1820976"/>
            <a:ext cx="11205726" cy="43402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91024" y="7084883"/>
            <a:ext cx="291607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8357F375-12B8-4849-BF4D-9AACA101A6E6}" type="datetime1">
              <a:rPr lang="ru-RU"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170567" y="7084884"/>
            <a:ext cx="437411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65463" y="266377"/>
            <a:ext cx="73813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73D4391C-B8C0-B24A-A837-31626741744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2114">
        <a:lnSpc>
          <a:spcPct val="90000"/>
        </a:lnSpc>
        <a:spcBef>
          <a:spcPts val="0"/>
        </a:spcBef>
        <a:buNone/>
        <a:defRPr sz="3200" b="1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912114">
        <a:lnSpc>
          <a:spcPct val="100000"/>
        </a:lnSpc>
        <a:spcBef>
          <a:spcPts val="998"/>
        </a:spcBef>
        <a:buFont typeface="Arial"/>
        <a:buNone/>
        <a:defRPr sz="16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912114">
        <a:lnSpc>
          <a:spcPct val="100000"/>
        </a:lnSpc>
        <a:spcBef>
          <a:spcPts val="499"/>
        </a:spcBef>
        <a:buFont typeface="Arial"/>
        <a:buNone/>
        <a:defRPr sz="1400">
          <a:solidFill>
            <a:schemeClr val="tx1"/>
          </a:solidFill>
          <a:latin typeface="Arial"/>
          <a:ea typeface="+mn-ea"/>
          <a:cs typeface="Arial"/>
        </a:defRPr>
      </a:lvl2pPr>
      <a:lvl3pPr marL="0" indent="0" algn="l" defTabSz="912114">
        <a:lnSpc>
          <a:spcPct val="100000"/>
        </a:lnSpc>
        <a:spcBef>
          <a:spcPts val="499"/>
        </a:spcBef>
        <a:buFont typeface="Arial"/>
        <a:buNone/>
        <a:defRPr sz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912114">
        <a:lnSpc>
          <a:spcPct val="100000"/>
        </a:lnSpc>
        <a:spcBef>
          <a:spcPts val="499"/>
        </a:spcBef>
        <a:buFont typeface="Arial"/>
        <a:buNone/>
        <a:defRPr sz="1200">
          <a:solidFill>
            <a:srgbClr val="6D6D6D"/>
          </a:solidFill>
          <a:latin typeface="Arial"/>
          <a:ea typeface="+mn-ea"/>
          <a:cs typeface="Arial"/>
        </a:defRPr>
      </a:lvl4pPr>
      <a:lvl5pPr marL="0" indent="0" algn="l" defTabSz="912114">
        <a:lnSpc>
          <a:spcPct val="100000"/>
        </a:lnSpc>
        <a:spcBef>
          <a:spcPts val="499"/>
        </a:spcBef>
        <a:buFont typeface="Arial"/>
        <a:buNone/>
        <a:defRPr sz="1000">
          <a:solidFill>
            <a:srgbClr val="6D6D6D"/>
          </a:solidFill>
          <a:latin typeface="Arial"/>
          <a:ea typeface="+mn-ea"/>
          <a:cs typeface="Arial"/>
        </a:defRPr>
      </a:lvl5pPr>
      <a:lvl6pPr marL="2508314" indent="-228029" algn="l" defTabSz="912114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html/2606.16822v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6.15766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den-europe.eu/event/eden-2026-annual-conference/" TargetMode="External"/><Relationship Id="rId2" Type="http://schemas.openxmlformats.org/officeDocument/2006/relationships/hyperlink" Target="https://easychair.org/cfp/haiagencyaied2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journals.sagepub.com/doi/10.1177/1478077126145410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rossmmla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24069" y="1213169"/>
            <a:ext cx="10423442" cy="1837941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r>
              <a:rPr lang="ru-RU" dirty="0"/>
              <a:t>О подходах использования ИИ в образовании (Краткий обзор международных исследований) </a:t>
            </a:r>
            <a:endParaRPr lang="ru-RU" sz="2400" b="0" i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99796" y="3890865"/>
            <a:ext cx="10527448" cy="1736504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sz="1600" dirty="0">
                <a:ea typeface="Tahoma"/>
                <a:cs typeface="Tahoma"/>
              </a:rPr>
              <a:t>Прудникова В.А., канд. пед. наук, доцент,  Самарский филиал РАНХиГС 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6015522" y="6146006"/>
            <a:ext cx="2146926" cy="3385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defRPr/>
            </a:pPr>
            <a:r>
              <a:rPr lang="ru-RU" sz="1400" dirty="0">
                <a:solidFill>
                  <a:schemeClr val="bg1"/>
                </a:solidFill>
                <a:latin typeface="Arial"/>
                <a:cs typeface="Arial"/>
              </a:rPr>
              <a:t>Самара, 2026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180115" y="4870580"/>
            <a:ext cx="7613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XVII</a:t>
            </a:r>
            <a:r>
              <a:rPr lang="ru-RU" b="1" dirty="0">
                <a:solidFill>
                  <a:schemeClr val="bg1"/>
                </a:solidFill>
              </a:rPr>
              <a:t> Международная научно-практическая конференция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«Инфо-Стратегия 2026: Общество. Государство. Образование»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СПАСИБО ЗА ВНИМАНИЕ!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913800" y="6125935"/>
            <a:ext cx="2146926" cy="3385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defRPr/>
            </a:pPr>
            <a:r>
              <a:rPr lang="ru-RU" sz="1400">
                <a:solidFill>
                  <a:schemeClr val="bg1"/>
                </a:solidFill>
                <a:latin typeface="Arial"/>
                <a:cs typeface="Arial"/>
              </a:rPr>
              <a:t>Москва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CE10307-6E48-A2D1-7DC6-972379DC532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B162F-0EB5-FEF9-200D-E87629A0E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2</a:t>
            </a:fld>
            <a:endParaRPr lang="ru-R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D4A3E0E-C276-282F-543E-82C7B2ADCB67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125667" y="285782"/>
            <a:ext cx="8181393" cy="397042"/>
          </a:xfrm>
        </p:spPr>
        <p:txBody>
          <a:bodyPr/>
          <a:lstStyle/>
          <a:p>
            <a:pPr>
              <a:defRPr/>
            </a:pPr>
            <a:r>
              <a:rPr lang="ru-RU" dirty="0"/>
              <a:t>Что обсуждают исследователи?</a:t>
            </a:r>
            <a:endParaRPr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90FF206-DD92-222C-537F-0C9B6551B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20968"/>
              </p:ext>
            </p:extLst>
          </p:nvPr>
        </p:nvGraphicFramePr>
        <p:xfrm>
          <a:off x="307910" y="1257367"/>
          <a:ext cx="12511619" cy="5403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9584">
                  <a:extLst>
                    <a:ext uri="{9D8B030D-6E8A-4147-A177-3AD203B41FA5}">
                      <a16:colId xmlns:a16="http://schemas.microsoft.com/office/drawing/2014/main" val="2005895199"/>
                    </a:ext>
                  </a:extLst>
                </a:gridCol>
                <a:gridCol w="6512035">
                  <a:extLst>
                    <a:ext uri="{9D8B030D-6E8A-4147-A177-3AD203B41FA5}">
                      <a16:colId xmlns:a16="http://schemas.microsoft.com/office/drawing/2014/main" val="1446580391"/>
                    </a:ext>
                  </a:extLst>
                </a:gridCol>
              </a:tblGrid>
              <a:tr h="1773722">
                <a:tc gridSpan="2">
                  <a:txBody>
                    <a:bodyPr/>
                    <a:lstStyle/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Всё меньше говорят об ИИ как о “полезном инструменте” и всё больше обсуждают, как спроектировать обучение так, чтобы ИИ не подменял мышление, а поддерживал человеческую субъектность, проверку, самостоятельное действие и формирование прочных знаний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/>
                      <a:endParaRPr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483476"/>
                  </a:ext>
                </a:extLst>
              </a:tr>
              <a:tr h="88686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i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Какие вопросы рассматриваются</a:t>
                      </a:r>
                      <a:endParaRPr lang="ru-RU" sz="1800" i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2114"/>
                      <a:endParaRPr lang="ru-RU" sz="2400" b="1" i="0" dirty="0">
                        <a:solidFill>
                          <a:srgbClr val="A302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871095"/>
                  </a:ext>
                </a:extLst>
              </a:tr>
              <a:tr h="886861">
                <a:tc>
                  <a:txBody>
                    <a:bodyPr/>
                    <a:lstStyle/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Как сохранить мышление, если ИИ даёт готовые ответы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Как проектировать ИИ-тьюторов: давать ответ или поддерживать движение ученика</a:t>
                      </a:r>
                    </a:p>
                    <a:p>
                      <a:endParaRPr lang="ru-RU" sz="1800" b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432280"/>
                  </a:ext>
                </a:extLst>
              </a:tr>
              <a:tr h="886861">
                <a:tc>
                  <a:txBody>
                    <a:bodyPr/>
                    <a:lstStyle/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Как сохранить субъектность учащегося и профессиональное суждение учителя</a:t>
                      </a:r>
                    </a:p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Как перейти от индивидуального ИИ-тьютора к поддержке коллективного мышления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b="1" i="0" dirty="0">
                        <a:solidFill>
                          <a:srgbClr val="A302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Как обеспечить прочные знания, а не только хороший внешний результат</a:t>
                      </a:r>
                    </a:p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AutoNum type="arabicParenR"/>
                      </a:pPr>
                      <a:endParaRPr lang="ru-RU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583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3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E0F1BAB-E3B7-A6B3-9FBD-6ACA76E37A2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D3EB66-B1AC-1445-D54B-026C71926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3</a:t>
            </a:fld>
            <a:endParaRPr lang="ru-R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ADBA77D-2AB0-61FD-0CE4-2FB46ABAD0F4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125667" y="285782"/>
            <a:ext cx="9315288" cy="397042"/>
          </a:xfrm>
        </p:spPr>
        <p:txBody>
          <a:bodyPr/>
          <a:lstStyle/>
          <a:p>
            <a:pPr>
              <a:defRPr/>
            </a:pPr>
            <a:r>
              <a:rPr lang="ru-RU" dirty="0">
                <a:solidFill>
                  <a:schemeClr val="dk1"/>
                </a:solidFill>
              </a:rPr>
              <a:t>Как сохранить мышление, если ИИ даёт готовые ответы</a:t>
            </a:r>
            <a:br>
              <a:rPr lang="ru-RU" dirty="0">
                <a:solidFill>
                  <a:schemeClr val="dk1"/>
                </a:solidFill>
              </a:rPr>
            </a:br>
            <a:endParaRPr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05A17C9-8BF4-475E-1884-28FAD7D14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82370"/>
              </p:ext>
            </p:extLst>
          </p:nvPr>
        </p:nvGraphicFramePr>
        <p:xfrm>
          <a:off x="382555" y="1257367"/>
          <a:ext cx="12436974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36974">
                  <a:extLst>
                    <a:ext uri="{9D8B030D-6E8A-4147-A177-3AD203B41FA5}">
                      <a16:colId xmlns:a16="http://schemas.microsoft.com/office/drawing/2014/main" val="2005895199"/>
                    </a:ext>
                  </a:extLst>
                </a:gridCol>
              </a:tblGrid>
              <a:tr h="5675278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Один из центральных вопросов — </a:t>
                      </a: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что происходит с мышлением ученика, когда ИИ быстро выдаёт гладкий, убедительный и часто вполне правдоподобный ответ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Исследователи обсуждают риск того, что человек начнёт принимать ответ ИИ как знание, не включая собственную проверку, объяснение, сомнение и аргументацию.</a:t>
                      </a:r>
                    </a:p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Эпистемическая бдительность</a:t>
                      </a:r>
                      <a:r>
                        <a:rPr lang="ru-RU" dirty="0"/>
                        <a:t> — это когнитивный механизм, защищающий человека от ложной информации и обмана. Она помогает балансировать между открытостью к новым знаниям и критическим анализом, оценивая как </a:t>
                      </a:r>
                      <a:r>
                        <a:rPr lang="ru-RU" sz="1800" b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надежность источника</a:t>
                      </a:r>
                      <a:r>
                        <a:rPr lang="ru-RU" dirty="0"/>
                        <a:t> (компетентность, честность), так и </a:t>
                      </a:r>
                      <a:r>
                        <a:rPr lang="ru-RU" sz="1800" b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правдоподобность самого утверждения (</a:t>
                      </a:r>
                      <a:r>
                        <a:rPr lang="ru-RU" dirty="0"/>
                        <a:t>Дэн </a:t>
                      </a:r>
                      <a:r>
                        <a:rPr lang="ru-RU" dirty="0" err="1"/>
                        <a:t>Спербер</a:t>
                      </a:r>
                      <a:r>
                        <a:rPr lang="ru-RU" dirty="0"/>
                        <a:t>)</a:t>
                      </a:r>
                      <a:r>
                        <a:rPr lang="ru-RU" sz="1800" b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Предлагается рассматривать </a:t>
                      </a:r>
                      <a:r>
                        <a:rPr lang="ru-RU" sz="1800" b="1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эпистемическую</a:t>
                      </a: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бдительность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как ключевое условие продуктивного партнёрства человека с ИИ. </a:t>
                      </a: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может усиливать человека только тогда, когда человек </a:t>
                      </a: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сохраняет способность оценивать ответ ИИ, а не принимает его на доверии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партнёрство с ИИ помогает или вредит в зависимости от того, оценивает ли человек ответ ИИ или принимает его на доверии. (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AI as a Partner in Learning about, Doing, and Engaging with Science Vigilance as the Key to Productive Augmentation"/>
                        </a:rPr>
                        <a:t>arXiv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 угрозой: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критическое мышление, проверка, сомнение, способность отличать знание от гладкой генерации.</a:t>
                      </a: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Прямая связь с глубоким пониманием, имеющимися у ученика знаниями и риском расширения разрыва между более и менее подготовленными учащимися. (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AI as a Partner in Learning about, Doing, and Engaging with Science Vigilance as the Key to Productive Augmentation"/>
                        </a:rPr>
                        <a:t>arXiv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sz="1800" b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Авторы / источники: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Marcus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Kubsch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Alexandra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Neagu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соавторы; EDEN 2026; HAI-Agency@AIED26.</a:t>
                      </a:r>
                    </a:p>
                    <a:p>
                      <a:pPr marL="0" marR="0" lvl="0" indent="0" algn="l" defTabSz="912114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483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88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7A3A227-7745-5656-4707-F4A38B04ABF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3DA9AC-558F-4397-E6E8-33BD043B48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4</a:t>
            </a:fld>
            <a:endParaRPr lang="ru-R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18687ED-E368-4334-B4A0-4054A05301B6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125667" y="285782"/>
            <a:ext cx="9315288" cy="397042"/>
          </a:xfrm>
        </p:spPr>
        <p:txBody>
          <a:bodyPr/>
          <a:lstStyle/>
          <a:p>
            <a:pPr>
              <a:defRPr/>
            </a:pPr>
            <a:br>
              <a:rPr lang="ru-RU" dirty="0">
                <a:solidFill>
                  <a:schemeClr val="dk1"/>
                </a:solidFill>
              </a:rPr>
            </a:br>
            <a:endParaRPr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930F002-0731-3EB9-BBBA-6739464CF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025760"/>
              </p:ext>
            </p:extLst>
          </p:nvPr>
        </p:nvGraphicFramePr>
        <p:xfrm>
          <a:off x="214605" y="1257367"/>
          <a:ext cx="10907486" cy="56752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7486">
                  <a:extLst>
                    <a:ext uri="{9D8B030D-6E8A-4147-A177-3AD203B41FA5}">
                      <a16:colId xmlns:a16="http://schemas.microsoft.com/office/drawing/2014/main" val="2005895199"/>
                    </a:ext>
                  </a:extLst>
                </a:gridCol>
              </a:tblGrid>
              <a:tr h="5675278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Каким должен быть образовательный ИИ: машиной ответов или системой педагогической поддержки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Разработчики и бенчмарки часто предполагают, что ученик примет педагогическую поддержку чат-бота, но в реальных взаимодействиях учащиеся нередко обходят эту рамку и ведут диалог к своим целям. </a:t>
                      </a:r>
                    </a:p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Оценивать надо не только качество подсказок ИИ, но и </a:t>
                      </a: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принятие учеником педагогической поддержки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— то, как ученик реально принимает и использует поддержку. (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[2606.15766] Rethinking Scaffolding in LLM Tutors: The Interactional Mismatch Between Benchmarks and Real-World Deployments"/>
                        </a:rPr>
                        <a:t>arXiv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 резко меняет вопрос проектирования: недостаточно встроить в чат-бота “правильные” подсказки; надо понимать, </a:t>
                      </a: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ученик взаимодействует с ними, принимает ли он учебное усилие или всё равно пытается получить готовый результат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Авторы</a:t>
                      </a:r>
                      <a:r>
                        <a:rPr lang="en-US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ru-RU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источники</a:t>
                      </a:r>
                      <a:r>
                        <a:rPr lang="en-US" sz="18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Alexandra Neagu, Jeffrey Wong, Marcus Messer, Rhodri Nelson, Peter Johnson; HAI-Agency@AIED26.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4834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46B1CE2-2A31-51A1-0726-4913F4272305}"/>
              </a:ext>
            </a:extLst>
          </p:cNvPr>
          <p:cNvSpPr txBox="1"/>
          <p:nvPr/>
        </p:nvSpPr>
        <p:spPr>
          <a:xfrm>
            <a:off x="989045" y="484303"/>
            <a:ext cx="99930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Как проектировать ИИ-тьюторов: давать ответ или поддерживать движение ученика</a:t>
            </a:r>
            <a:endParaRPr lang="ru-RU" sz="1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632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1A2B526-FF4E-AA6C-59F1-389937EA6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BA0561-6BD5-2003-320B-F82F01B6926F}"/>
              </a:ext>
            </a:extLst>
          </p:cNvPr>
          <p:cNvSpPr txBox="1"/>
          <p:nvPr/>
        </p:nvSpPr>
        <p:spPr>
          <a:xfrm>
            <a:off x="578498" y="1632858"/>
            <a:ext cx="1070221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распределить роли между человеком и ИИ?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</a:rPr>
              <a:t>Семинар по организации человеческих и AI агентств для проактивного и рефлексивного обучения </a:t>
            </a:r>
            <a:r>
              <a:rPr lang="ru-RU" i="1" dirty="0" err="1">
                <a:latin typeface="Times New Roman" panose="02020603050405020304" pitchFamily="18" charset="0"/>
              </a:rPr>
              <a:t>Coex</a:t>
            </a:r>
            <a:r>
              <a:rPr lang="ru-RU" i="1" dirty="0">
                <a:latin typeface="Times New Roman" panose="02020603050405020304" pitchFamily="18" charset="0"/>
              </a:rPr>
              <a:t> Center Сеул, Южная Корея, 27 июня 2026 года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ставит проблему: AI-агенты и проактивные AI-системы могут становиться всё более автономными, но при этом есть риск ослабления самостоятельности обучающихся и профессионального суждения учителя. </a:t>
            </a: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Воркшоп предлагает рамку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взаимодействия человека и ИИ-агента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не “ИИ действует вместо человека”, а “человек и ИИ действуют в согласованной системе, где цели, оценка и ответственность остаются у человека”. (</a:t>
            </a:r>
            <a:r>
              <a:rPr lang="ru-RU" sz="1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tooltip="CFP"/>
              </a:rPr>
              <a:t>easychair.org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EDEN 2026: ключевые доклады обсуждают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переход от ИИ как инструмента к ИИ как “член команды”, но с сохранением человеческих ценностей, смысла, творчества и связи между людьми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</a:t>
            </a:r>
            <a:r>
              <a:rPr lang="ru-RU" sz="1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 tooltip="EDEN 2026 Annual Conference – Eden"/>
              </a:rPr>
              <a:t>eden-europe.eu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ru-RU" b="1" dirty="0"/>
              <a:t>Под угрозой:</a:t>
            </a:r>
            <a:r>
              <a:rPr lang="ru-RU" dirty="0"/>
              <a:t> самостоятельная постановка цели, выбор стратегии, ответственность за ответ, авторство суждения.</a:t>
            </a:r>
          </a:p>
          <a:p>
            <a:pPr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Авторы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источники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HAI-Agency@AIED26; Luis Paulo Reis; Inge de Waard; EDEN 2026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C6206-986A-A7F8-AA1C-DE968AE027BD}"/>
              </a:ext>
            </a:extLst>
          </p:cNvPr>
          <p:cNvSpPr txBox="1"/>
          <p:nvPr/>
        </p:nvSpPr>
        <p:spPr>
          <a:xfrm>
            <a:off x="1418254" y="577717"/>
            <a:ext cx="93306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сохранить субъектность учащегося и профессиональное суждение учителя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6585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9738AF1-0D01-90C9-9EE3-E2FFF2EEF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B8F295-957B-B01C-7D29-C62259485B3C}"/>
              </a:ext>
            </a:extLst>
          </p:cNvPr>
          <p:cNvSpPr txBox="1"/>
          <p:nvPr/>
        </p:nvSpPr>
        <p:spPr>
          <a:xfrm>
            <a:off x="903594" y="1035698"/>
            <a:ext cx="1122620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 отличить реальное обучение от качественно сгенерированного продукта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Здесь обсуждаются несколько признаков прочного знания: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ученик может объяснить ход мысли;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может применить знание в новой ситуации;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способен проверить ответ ИИ;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удерживает авторство суждения;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просто получает подсказку, а перерабатывает её;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практических областях может выполнить действие, а не только пересказать инструкцию.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 полезен </a:t>
            </a:r>
            <a:r>
              <a:rPr lang="ru-RU" dirty="0">
                <a:latin typeface="Times New Roman" panose="02020603050405020304" pitchFamily="18" charset="0"/>
              </a:rPr>
              <a:t>кейс про AI-</a:t>
            </a:r>
            <a:r>
              <a:rPr lang="ru-RU" dirty="0" err="1">
                <a:latin typeface="Times New Roman" panose="02020603050405020304" pitchFamily="18" charset="0"/>
              </a:rPr>
              <a:t>assisted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apprenticeship</a:t>
            </a:r>
            <a:r>
              <a:rPr lang="ru-RU" dirty="0">
                <a:latin typeface="Times New Roman" panose="02020603050405020304" pitchFamily="18" charset="0"/>
              </a:rPr>
              <a:t> (</a:t>
            </a:r>
            <a:r>
              <a:rPr lang="ru-RU" b="1" dirty="0">
                <a:latin typeface="Times New Roman" panose="02020603050405020304" pitchFamily="18" charset="0"/>
              </a:rPr>
              <a:t>ученичество)</a:t>
            </a:r>
            <a:r>
              <a:rPr lang="ru-RU" dirty="0">
                <a:latin typeface="Times New Roman" panose="02020603050405020304" pitchFamily="18" charset="0"/>
              </a:rPr>
              <a:t>: В профессиональном обучении есть знания, которые нельзя полностью передать текстом. Исследование по обучению с использованием ИИ показывает: LLM может дать полезную пошаговую инструкцию, но ограничен в передаче неявных знаний и адаптации к конкретному инструментальному контексту. (</a:t>
            </a:r>
            <a:r>
              <a:rPr lang="ru-RU" dirty="0" err="1">
                <a:latin typeface="Times New Roman" panose="02020603050405020304" pitchFamily="18" charset="0"/>
                <a:hlinkClick r:id="rId2" tooltip="AI-assisted apprenticeship: Evaluating LLMs as real-time tutors for hands-on construction training - Eleni Vasiliki Alexi, Joseph Clair Kenny, Manoel Horta Ribeiro, Daniela Mitterberger, 2026 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Sage</a:t>
            </a:r>
            <a:r>
              <a:rPr lang="ru-RU" dirty="0">
                <a:latin typeface="Times New Roman" panose="02020603050405020304" pitchFamily="18" charset="0"/>
                <a:hlinkClick r:id="rId2" tooltip="AI-assisted apprenticeship: Evaluating LLMs as real-time tutors for hands-on construction training - Eleni Vasiliki Alexi, Joseph Clair Kenny, Manoel Horta Ribeiro, Daniela Mitterberger, 2026 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latin typeface="Times New Roman" panose="02020603050405020304" pitchFamily="18" charset="0"/>
                <a:hlinkClick r:id="rId2" tooltip="AI-assisted apprenticeship: Evaluating LLMs as real-time tutors for hands-on construction training - Eleni Vasiliki Alexi, Joseph Clair Kenny, Manoel Horta Ribeiro, Daniela Mitterberger, 2026 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Journals</a:t>
            </a:r>
            <a:r>
              <a:rPr lang="ru-RU" dirty="0">
                <a:latin typeface="Times New Roman" panose="02020603050405020304" pitchFamily="18" charset="0"/>
              </a:rPr>
              <a:t>)</a:t>
            </a:r>
          </a:p>
          <a:p>
            <a:r>
              <a:rPr lang="ru-RU" b="1" dirty="0">
                <a:latin typeface="Times New Roman" panose="02020603050405020304" pitchFamily="18" charset="0"/>
              </a:rPr>
              <a:t>Под угрозой</a:t>
            </a:r>
            <a:r>
              <a:rPr lang="ru-RU" dirty="0">
                <a:latin typeface="Times New Roman" panose="02020603050405020304" pitchFamily="18" charset="0"/>
              </a:rPr>
              <a:t>: телесное, процедурное, ремесленное, инструментальное знание; умение действовать в реальной ситуации, а не только понимать инструкцию.</a:t>
            </a:r>
          </a:p>
          <a:p>
            <a:r>
              <a:rPr lang="ru-RU" b="1" dirty="0">
                <a:latin typeface="Times New Roman" panose="02020603050405020304" pitchFamily="18" charset="0"/>
              </a:rPr>
              <a:t>Авторы</a:t>
            </a:r>
            <a:r>
              <a:rPr lang="en-US" b="1" dirty="0">
                <a:latin typeface="Times New Roman" panose="02020603050405020304" pitchFamily="18" charset="0"/>
              </a:rPr>
              <a:t> / </a:t>
            </a:r>
            <a:r>
              <a:rPr lang="ru-RU" b="1" dirty="0">
                <a:latin typeface="Times New Roman" panose="02020603050405020304" pitchFamily="18" charset="0"/>
              </a:rPr>
              <a:t>источники</a:t>
            </a:r>
            <a:r>
              <a:rPr lang="en-US" dirty="0">
                <a:latin typeface="Times New Roman" panose="02020603050405020304" pitchFamily="18" charset="0"/>
              </a:rPr>
              <a:t>: Eleni Vasiliki Alexi, Joseph Clair Kenny, Manoel Horta Ribeiro, Daniela </a:t>
            </a:r>
            <a:r>
              <a:rPr lang="en-US" dirty="0" err="1">
                <a:latin typeface="Times New Roman" panose="02020603050405020304" pitchFamily="18" charset="0"/>
              </a:rPr>
              <a:t>Mitterberger</a:t>
            </a:r>
            <a:r>
              <a:rPr lang="en-US" dirty="0">
                <a:latin typeface="Times New Roman" panose="02020603050405020304" pitchFamily="18" charset="0"/>
              </a:rPr>
              <a:t>; Marcus Kubsch; CROSSMMLA.</a:t>
            </a:r>
            <a:endParaRPr lang="ru-RU" dirty="0">
              <a:latin typeface="Times New Roman" panose="02020603050405020304" pitchFamily="18" charset="0"/>
            </a:endParaRPr>
          </a:p>
          <a:p>
            <a:pPr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BBF827-F083-CA4C-8183-D263C7A1727E}"/>
              </a:ext>
            </a:extLst>
          </p:cNvPr>
          <p:cNvSpPr txBox="1"/>
          <p:nvPr/>
        </p:nvSpPr>
        <p:spPr>
          <a:xfrm>
            <a:off x="1663182" y="266377"/>
            <a:ext cx="9496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обеспечить прочные знания, а не только хороший внешний результат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8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FF111BD-FF0C-2468-9B19-B995349A4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EA5114-7A1C-D881-978C-3FB5162A7836}"/>
              </a:ext>
            </a:extLst>
          </p:cNvPr>
          <p:cNvSpPr txBox="1"/>
          <p:nvPr/>
        </p:nvSpPr>
        <p:spPr>
          <a:xfrm>
            <a:off x="1268962" y="2023932"/>
            <a:ext cx="94892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свести ли всю новую модель образования к индивидуальному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тьюторингу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“ученик — чат-бот”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CROSSMMLA предлагает другую линию: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GenAI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LLM могут использоваться как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«семантические датчики»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анализа смысла, мотивации и связности группового обучения. То есть ИИ может помогать видеть, как группа строит понимание, где возникают смысловые разрывы, как развивается совместное мышление. (</a:t>
            </a:r>
            <a:r>
              <a:rPr lang="ru-RU" sz="1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tooltip="CROSSMMLA – Semantic AI for Education"/>
              </a:rPr>
              <a:t>crossmmla.org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важный сдвиг: образование с ИИ не должно ограничиваться персональной подсказкой каждому ученику. Оно может поддерживать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совместное построение знания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диалог, групповую работу и коллективную субъектность.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/>
              <a:t>Под угрозой:</a:t>
            </a:r>
            <a:r>
              <a:rPr lang="ru-RU" dirty="0"/>
              <a:t> коллективное рассуждение, диалог, совместное решение задач, социальная природа знания.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Авторы / источники: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CROSSMMLA; Daniel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Spikol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Andy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Nguyen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Olga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Viberg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Namrata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Srivastava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Roberto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Martinez-Maldonado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др.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53EEAC-777A-386D-DDF5-108642BF1BD9}"/>
              </a:ext>
            </a:extLst>
          </p:cNvPr>
          <p:cNvSpPr txBox="1"/>
          <p:nvPr/>
        </p:nvSpPr>
        <p:spPr>
          <a:xfrm>
            <a:off x="1268963" y="630572"/>
            <a:ext cx="9489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перейти от индивидуального ИИ-тьютора к поддержке коллективного мышления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12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D5FA87-767D-371A-49AE-C2FAA88D943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D1031-06C7-4B64-0E2D-B78A4E5B8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8</a:t>
            </a:fld>
            <a:endParaRPr lang="ru-R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6D080E9-B67B-C882-F22F-4E4822324BC7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125667" y="285782"/>
            <a:ext cx="9315288" cy="397042"/>
          </a:xfrm>
        </p:spPr>
        <p:txBody>
          <a:bodyPr/>
          <a:lstStyle/>
          <a:p>
            <a:pPr>
              <a:defRPr/>
            </a:pPr>
            <a:br>
              <a:rPr lang="ru-RU" dirty="0">
                <a:solidFill>
                  <a:schemeClr val="dk1"/>
                </a:solidFill>
              </a:rPr>
            </a:br>
            <a:endParaRPr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43865D1-C3B0-24F1-122C-FCDD100A0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14743"/>
              </p:ext>
            </p:extLst>
          </p:nvPr>
        </p:nvGraphicFramePr>
        <p:xfrm>
          <a:off x="373224" y="1539551"/>
          <a:ext cx="11140752" cy="48166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40752">
                  <a:extLst>
                    <a:ext uri="{9D8B030D-6E8A-4147-A177-3AD203B41FA5}">
                      <a16:colId xmlns:a16="http://schemas.microsoft.com/office/drawing/2014/main" val="2005895199"/>
                    </a:ext>
                  </a:extLst>
                </a:gridCol>
              </a:tblGrid>
              <a:tr h="4816684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Формируется новая исследовательская рамка:</a:t>
                      </a:r>
                    </a:p>
                    <a:p>
                      <a:r>
                        <a:rPr lang="ru-RU" sz="20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ИИ в образовании надо оценивать не по тому, насколько он помогает быстро получить правильный ответ, а по тому, сохраняет ли он у человека способность думать, проверять, действовать, ошибаться, объяснять, сотрудничать и брать ответственность за результат.</a:t>
                      </a:r>
                    </a:p>
                    <a:p>
                      <a:endParaRPr lang="ru-RU" sz="2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Наиболее важный сдвиг такой:</a:t>
                      </a:r>
                    </a:p>
                    <a:p>
                      <a:r>
                        <a:rPr lang="ru-RU" sz="20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“ИИ как инструмент” → к “ИИ как партнер / член команды”, </a:t>
                      </a:r>
                      <a:r>
                        <a:rPr lang="ru-RU" sz="2000" b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 с обязательным условием: человеческая субъектность, </a:t>
                      </a:r>
                      <a:r>
                        <a:rPr lang="ru-RU" sz="2000" b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эпистемическая</a:t>
                      </a:r>
                      <a:r>
                        <a:rPr lang="ru-RU" sz="2000" b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бдительность и прочные знания должны быть </a:t>
                      </a:r>
                      <a:r>
                        <a:rPr lang="ru-RU" sz="2000" b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специально спроектированы в образовательной модели, а не предполагаться автоматически.</a:t>
                      </a:r>
                      <a:endParaRPr lang="ru-RU" sz="20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Иначе есть риск, что ИИ сделает образовательный продукт красивее, быстрее и удобнее, но сам механизм становления мышления станет слабее.</a:t>
                      </a:r>
                    </a:p>
                    <a:p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4834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19D6D43-2674-4413-97FB-C19F323E6711}"/>
              </a:ext>
            </a:extLst>
          </p:cNvPr>
          <p:cNvSpPr txBox="1"/>
          <p:nvPr/>
        </p:nvSpPr>
        <p:spPr>
          <a:xfrm>
            <a:off x="989045" y="484303"/>
            <a:ext cx="99930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dk1"/>
                </a:solidFill>
              </a:rPr>
              <a:t>Обобщённый вывод</a:t>
            </a:r>
            <a:endParaRPr lang="ru-RU" dirty="0">
              <a:solidFill>
                <a:schemeClr val="dk1"/>
              </a:solidFill>
            </a:endParaRPr>
          </a:p>
          <a:p>
            <a:endParaRPr lang="ru-RU" sz="18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588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AD24E52-8FF5-367F-2DF3-D3DE0C034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Китай. </a:t>
            </a:r>
            <a:r>
              <a:rPr lang="ru-RU" sz="2800" b="0" dirty="0"/>
              <a:t>Как</a:t>
            </a:r>
            <a:r>
              <a:rPr lang="ru-RU" sz="2800" dirty="0"/>
              <a:t> </a:t>
            </a:r>
            <a:r>
              <a:rPr lang="ru-RU" sz="2800" b="0" dirty="0"/>
              <a:t>генеративный ИИ влияет на продуктивность выполнения домашних заданий и обучение</a:t>
            </a:r>
            <a:endParaRPr lang="ru-RU" sz="28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BD25BCE-BF62-31FA-48BF-6357D96E3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26 811 школьников 7 -12 классы </a:t>
            </a:r>
          </a:p>
          <a:p>
            <a:r>
              <a:rPr lang="ru-RU" dirty="0"/>
              <a:t>Использование AI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Время на домашнее задание уменьшилось на 30-35% (сразу)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Оценки за домашние задания повысились на 18% (сразу)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Оценки за внутришкольные </a:t>
            </a:r>
            <a:r>
              <a:rPr lang="ru-RU" dirty="0" err="1"/>
              <a:t>срезовые</a:t>
            </a:r>
            <a:r>
              <a:rPr lang="ru-RU" dirty="0"/>
              <a:t> работы снизились на 20% (через 6 месяцев)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Оценки за экзамен </a:t>
            </a:r>
            <a:r>
              <a:rPr lang="ru-RU" dirty="0" err="1"/>
              <a:t>Zhongkao</a:t>
            </a:r>
            <a:r>
              <a:rPr lang="ru-RU" dirty="0"/>
              <a:t> (после 9 класса) снизились на 24% (через 2 года)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Оценки за экзамен </a:t>
            </a:r>
            <a:r>
              <a:rPr lang="ru-RU" dirty="0" err="1"/>
              <a:t>Gaokao</a:t>
            </a:r>
            <a:r>
              <a:rPr lang="ru-RU" dirty="0"/>
              <a:t> (после 12 класса) снизились на 18% (через 2 года)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Обществознание и история снижение на 27%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Предметы STEM – снижение на 22%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наибольшей степени снижение результатов фиксируется в 9 классах, у отличников и у мальчиков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A4EA351-60C3-AE07-B775-32BA43457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554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RANEPA">
      <a:dk1>
        <a:srgbClr val="000000"/>
      </a:dk1>
      <a:lt1>
        <a:srgbClr val="FFFFFF"/>
      </a:lt1>
      <a:dk2>
        <a:srgbClr val="404040"/>
      </a:dk2>
      <a:lt2>
        <a:srgbClr val="E7E6E6"/>
      </a:lt2>
      <a:accent1>
        <a:srgbClr val="A30236"/>
      </a:accent1>
      <a:accent2>
        <a:srgbClr val="ED7D31"/>
      </a:accent2>
      <a:accent3>
        <a:srgbClr val="879DC1"/>
      </a:accent3>
      <a:accent4>
        <a:srgbClr val="FF5C36"/>
      </a:accent4>
      <a:accent5>
        <a:srgbClr val="3F5CBD"/>
      </a:accent5>
      <a:accent6>
        <a:srgbClr val="12A3AD"/>
      </a:accent6>
      <a:hlink>
        <a:srgbClr val="6D6D6D"/>
      </a:hlink>
      <a:folHlink>
        <a:srgbClr val="AFABAB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7548</TotalTime>
  <Words>1276</Words>
  <Application>Microsoft Office PowerPoint</Application>
  <DocSecurity>0</DocSecurity>
  <PresentationFormat>Произвольный</PresentationFormat>
  <Paragraphs>101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Tahoma</vt:lpstr>
      <vt:lpstr>Times New Roman</vt:lpstr>
      <vt:lpstr>Тема Office</vt:lpstr>
      <vt:lpstr>О подходах использования ИИ в образовании (Краткий обзор международных исследований) </vt:lpstr>
      <vt:lpstr>Что обсуждают исследователи?</vt:lpstr>
      <vt:lpstr>Как сохранить мышление, если ИИ даёт готовые ответы </vt:lpstr>
      <vt:lpstr> </vt:lpstr>
      <vt:lpstr>Презентация PowerPoint</vt:lpstr>
      <vt:lpstr>Презентация PowerPoint</vt:lpstr>
      <vt:lpstr>Презентация PowerPoint</vt:lpstr>
      <vt:lpstr> </vt:lpstr>
      <vt:lpstr>Китай. Как генеративный ИИ влияет на продуктивность выполнения домашних заданий и обучение</vt:lpstr>
      <vt:lpstr>СПАСИБО ЗА ВНИМАНИЕ!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Microsoft Office User</dc:creator>
  <cp:keywords/>
  <dc:description/>
  <cp:lastModifiedBy>viktoria prudnikova</cp:lastModifiedBy>
  <cp:revision>301</cp:revision>
  <cp:lastPrinted>2026-06-19T08:25:20Z</cp:lastPrinted>
  <dcterms:created xsi:type="dcterms:W3CDTF">2022-10-16T16:54:41Z</dcterms:created>
  <dcterms:modified xsi:type="dcterms:W3CDTF">2026-07-01T14:54:12Z</dcterms:modified>
  <cp:category/>
  <dc:identifier/>
  <cp:contentStatus/>
  <dc:language/>
  <cp:version/>
</cp:coreProperties>
</file>