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handoutMasterIdLst>
    <p:handoutMasterId r:id="rId21"/>
  </p:handoutMasterIdLst>
  <p:sldIdLst>
    <p:sldId id="256" r:id="rId2"/>
    <p:sldId id="454" r:id="rId3"/>
    <p:sldId id="487" r:id="rId4"/>
    <p:sldId id="488" r:id="rId5"/>
    <p:sldId id="489" r:id="rId6"/>
    <p:sldId id="490" r:id="rId7"/>
    <p:sldId id="491" r:id="rId8"/>
    <p:sldId id="492" r:id="rId9"/>
    <p:sldId id="483" r:id="rId10"/>
    <p:sldId id="493" r:id="rId11"/>
    <p:sldId id="494" r:id="rId12"/>
    <p:sldId id="495" r:id="rId13"/>
    <p:sldId id="496" r:id="rId14"/>
    <p:sldId id="470" r:id="rId15"/>
    <p:sldId id="497" r:id="rId16"/>
    <p:sldId id="455" r:id="rId17"/>
    <p:sldId id="498" r:id="rId18"/>
    <p:sldId id="39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FFFF"/>
    <a:srgbClr val="C0C0C0"/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6" autoAdjust="0"/>
    <p:restoredTop sz="94353" autoAdjust="0"/>
  </p:normalViewPr>
  <p:slideViewPr>
    <p:cSldViewPr>
      <p:cViewPr varScale="1">
        <p:scale>
          <a:sx n="108" d="100"/>
          <a:sy n="108" d="100"/>
        </p:scale>
        <p:origin x="203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0AC4F43-F81E-48A7-95B7-2E904D0BC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799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4E70DDC-B628-4E80-BCBC-34DE63D56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504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DB0762-E5E2-4EBB-8F8F-CABEC69CAFDA}" type="slidenum">
              <a:rPr lang="ru-RU" sz="1200" smtClean="0"/>
              <a:pPr/>
              <a:t>1</a:t>
            </a:fld>
            <a:endParaRPr lang="ru-RU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F25034-A311-A909-4E61-BD783DB18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E941FB1D-AAF4-2861-85B6-7B74A66A09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10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F9AB2D8B-7CB8-ED4A-05EF-14CDBB8FD3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5B88994-5E57-AFF0-17F5-1E83C4EB2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176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8402F-C0E4-09D2-C06C-8E556A636C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87250EF8-FC67-F00A-FF78-86BDA3B13C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11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27AEA356-0641-BA83-D755-266C097F93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D0B33E90-80FA-4740-48AF-32CE827AA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818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C22EF-151C-FECC-76DA-61A18FA0A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F2A94281-CFE1-CC5D-FA76-F606D6F7E7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12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190F7C60-DE34-1EF9-CED4-48309E0DD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2225056D-8DA6-6D9E-6D38-6AC9EF84E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661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88744-794A-3F25-267E-622036741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DBA7D029-F269-1DE0-C2F9-DD6376CA52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13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3E9B431-5B3B-4A8C-52BF-830F404D8C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3C1AF3B-44F2-CECB-507F-B59F774B52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742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14</a:t>
            </a:fld>
            <a:endParaRPr 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35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018A8-698A-C247-984E-10515DE27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961FCA8-70E1-398F-B885-72926DE1BB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15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E71C11FA-81A0-C5CA-6082-CA33DD1008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D61A3B9D-B6A2-D1E0-46A7-103F2651B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346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16</a:t>
            </a:fld>
            <a:endParaRPr 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0538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F47FB-38E8-5C0E-402F-6C8A73DA0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7F1D094-B38D-EF89-93BD-937DA4022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17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A413BE5-2BDA-B828-E255-1E4B22C4A6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CC25E96-5EB3-2063-3FC3-7850FF338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55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2</a:t>
            </a:fld>
            <a:endParaRPr 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383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B050F-8BA1-32D9-AF80-B90AE0ABBC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4F367A89-7B17-D478-0F64-0BA9E4E8C3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3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A8C42FEC-DBFC-84FA-A3CD-E549B49A3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C294260-52BE-224E-5E73-5B37AF5D7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63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0AC19-3479-F85A-3A2C-71DF53A76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2655A43-982C-4468-6514-47735628CE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4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96A2871E-149F-84BD-0EFF-FD2A774AA4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D9B9771-4578-3561-776A-AAD3D0D3E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05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F3B04-DCFC-1EA0-F291-A8F23B9D4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6F55AE10-2083-E470-6AF3-9538573A2D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5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A4F84B91-3662-4DE9-1215-C96B6853BF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0D82DD1-82A1-0EA2-11C3-B97306C8C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06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831C9-FA81-EAE1-32E6-244D58380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5838395-4524-E0D3-7AF8-64191A4A74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6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6CF89A4-09EE-F4AE-A2EF-7DA3B9735D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2C14525-E24E-C5F1-CD38-BA1E2C71C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303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B380A-6D5B-35DE-F77C-9316F07EF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F430F125-5C61-6353-5588-10413B4E6B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7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EB46AD0-6D48-E730-CBC8-47AF40B93D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354ECA7-F813-DDC1-1414-52E1C36757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78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4EC91-A79E-3AA9-1BC7-DFEEB8EDB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0DFFC8AD-8E01-8D02-BCC0-4DE1031326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8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A140DB4-E8D7-5159-E87A-B506F1E7D3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2FD5B7B5-8A3A-B8F9-7C16-77AFA7F51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0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6B426-E364-F7C2-1BB5-ED8890F5A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9CBA8B71-C326-94DF-B607-5A290758C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00716A-09BE-4C16-B021-11D6FD6F11F6}" type="slidenum">
              <a:rPr lang="ru-RU" sz="1200" smtClean="0"/>
              <a:pPr/>
              <a:t>9</a:t>
            </a:fld>
            <a:endParaRPr 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FFF8289-82E0-E5D9-004D-AAF78AE07E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2E64C4F-829A-E714-86D9-0CD47580F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934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870E7058-E5BE-4D93-A50C-14A77451B634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DE0EC63-4996-478C-B117-5220A54F5E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10EAE2-E856-4792-A20F-5B80A75ADFA6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4FCC8-5AD0-4DE0-A956-C356E051C6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26B650-95CD-4F48-8756-896B56201774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042C4-701B-43AC-81F2-CA55CE3BBC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372200" y="6309320"/>
            <a:ext cx="1325880" cy="457200"/>
          </a:xfrm>
        </p:spPr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ru-RU" dirty="0" err="1"/>
              <a:t>Л.И.Фишман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A6B97-FA7C-449C-8AFB-8EFDC66F30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45992-8118-467F-A9BA-D27BEA96B6BF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A6191-6345-4EA4-B4D3-93C23BDF6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0B5BDF-A9A9-4136-8707-A45C79F6B2DF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7A7C8-7DAA-4ADF-A740-BB4D96B8E8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FE78BBA-32C8-4D9C-9489-B59F9CD72B6E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B7C6983-752C-4DC9-90DB-A2AA960E3B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6B4CED2E-C591-40C0-8D3B-04EB8BDB4D23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B8CB2AB9-6732-431F-AAF6-6120EC0DF4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C42285-6F20-46B4-A12A-FF412C494FEE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E4FC0-15E3-451C-BDA9-D6776672F8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8F2E11-B137-4982-A45A-45949DFBDA9B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54FE8-EE7B-4879-8A3F-A6018F8B6E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6F48F5-6171-43A2-9FDD-5540FF26DD92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3BEC5-6EF1-4E51-BFC0-19B60FE73C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6480570-BFB2-4276-8D4E-36DE25E1DBE6}" type="datetime1">
              <a:rPr lang="ru-RU" smtClean="0"/>
              <a:pPr>
                <a:defRPr/>
              </a:pPr>
              <a:t>10.07.2025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ru-RU"/>
              <a:t>Заседание ректората 12 мая 2008 года</a:t>
            </a: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8CA107B-0A3F-4B5C-907A-8E97430A32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976601" y="-459432"/>
            <a:ext cx="7167399" cy="361158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Преподаватель для цифровой трансформации системы СПО: анализ зарубежных исследований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995936" y="4653136"/>
            <a:ext cx="4896544" cy="1656184"/>
          </a:xfrm>
        </p:spPr>
        <p:txBody>
          <a:bodyPr/>
          <a:lstStyle/>
          <a:p>
            <a:pPr algn="ctr">
              <a:defRPr/>
            </a:pPr>
            <a:r>
              <a:rPr lang="ru-RU" sz="2000" b="1" dirty="0"/>
              <a:t>Ирина Самуиловна Фишман</a:t>
            </a:r>
          </a:p>
          <a:p>
            <a:pPr algn="ctr">
              <a:defRPr/>
            </a:pPr>
            <a:r>
              <a:rPr lang="ru-RU" sz="2000" b="1" dirty="0"/>
              <a:t>Лев Исаакович Фишман</a:t>
            </a:r>
          </a:p>
          <a:p>
            <a:pPr algn="ctr">
              <a:defRPr/>
            </a:pPr>
            <a:r>
              <a:rPr lang="ru-RU" sz="2000" b="1" dirty="0"/>
              <a:t>Самарский филиал РАНХиГС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97B3818E-6756-8EA8-18EA-09F017DBEF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59C209D-45F0-A6B3-6AD1-2E0981AE6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r>
              <a:rPr lang="ru-RU" b="1" dirty="0"/>
              <a:t>Уровень процесса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A7F40AFC-051C-7B35-51E2-938EAD2F88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567" y="1340768"/>
            <a:ext cx="8375650" cy="5184576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онлайн обучение;</a:t>
            </a:r>
          </a:p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смешанное обучение;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массовые открытые онлайн-курсы;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искусственный интеллект;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моделирование обучения;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виртуальная реальность;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система контроля результатов;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индивидуализация, персонализация обучения.</a:t>
            </a:r>
          </a:p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7200" b="1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: все это может эффективно работать только если преподаватели отказываются от традиционных дидактических методов очного обучения, ориентированных на учителя, и применяют цифровые подходы и инструменты обучения, предназначенные для максимального включения обучающихся в образовательный процесс</a:t>
            </a:r>
          </a:p>
          <a:p>
            <a:pPr marL="0" indent="0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986859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89D83486-4D0D-0AD2-BF2B-5FC3A09E20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315B956-7D13-F20B-DC6E-7BF11B89AB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r>
              <a:rPr lang="ru-RU" b="1" dirty="0"/>
              <a:t>Уровень кадрового ресурса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E3AB710-A334-B9A4-AE0F-9EFB1CC2E9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567" y="1340768"/>
            <a:ext cx="8375650" cy="5184576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Европейская рамка цифровой компетенции для преподавателей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 descr="Изображение выглядит как текст, Шрифт, линия, снимок экрана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EFA20C22-F4AD-CC5E-EF39-74A62CA981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02460"/>
            <a:ext cx="7560839" cy="4190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457777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D0BBEB4F-4C7A-66DC-C84D-92E162261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2B5BEF8-CE55-7609-3A15-520B8BA076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r>
              <a:rPr lang="ru-RU" b="1" dirty="0"/>
              <a:t>Уровень кадрового ресурса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B274B95-F0AC-37AD-25F3-5D8E81D67A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567" y="1340768"/>
            <a:ext cx="8375650" cy="5184576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Модель «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цифрово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-компетентного» преподавателя профессионального образования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264DC34-5072-CAA7-0186-EC5FF1984B03}"/>
              </a:ext>
            </a:extLst>
          </p:cNvPr>
          <p:cNvGrpSpPr/>
          <p:nvPr/>
        </p:nvGrpSpPr>
        <p:grpSpPr>
          <a:xfrm>
            <a:off x="611560" y="2482850"/>
            <a:ext cx="7776864" cy="3538438"/>
            <a:chOff x="0" y="0"/>
            <a:chExt cx="3914775" cy="189255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E7C01166-CC59-220B-D5C6-B6529B5E714A}"/>
                </a:ext>
              </a:extLst>
            </p:cNvPr>
            <p:cNvSpPr/>
            <p:nvPr/>
          </p:nvSpPr>
          <p:spPr>
            <a:xfrm>
              <a:off x="0" y="0"/>
              <a:ext cx="1695450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Технические навыки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9D7B5435-1B0A-4E10-47B2-995964F95BFA}"/>
                </a:ext>
              </a:extLst>
            </p:cNvPr>
            <p:cNvSpPr/>
            <p:nvPr/>
          </p:nvSpPr>
          <p:spPr>
            <a:xfrm>
              <a:off x="0" y="647700"/>
              <a:ext cx="1695450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Мягкие навыки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9215A3BE-1A27-7705-4179-F9AC410A2AE0}"/>
                </a:ext>
              </a:extLst>
            </p:cNvPr>
            <p:cNvSpPr/>
            <p:nvPr/>
          </p:nvSpPr>
          <p:spPr>
            <a:xfrm>
              <a:off x="19050" y="1304925"/>
              <a:ext cx="1691640" cy="53975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Потребности отрасли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8D7E45EE-2D42-A2F8-4427-5204F0A0D6EA}"/>
                </a:ext>
              </a:extLst>
            </p:cNvPr>
            <p:cNvSpPr/>
            <p:nvPr/>
          </p:nvSpPr>
          <p:spPr>
            <a:xfrm>
              <a:off x="2219325" y="104775"/>
              <a:ext cx="1695450" cy="10287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Цифровые компетенции Четвертой промышленной революции для преподавателей ТПОП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53F13A03-2B9A-0171-E84E-F9C256AAF9D7}"/>
                </a:ext>
              </a:extLst>
            </p:cNvPr>
            <p:cNvSpPr/>
            <p:nvPr/>
          </p:nvSpPr>
          <p:spPr>
            <a:xfrm>
              <a:off x="2219325" y="1352550"/>
              <a:ext cx="1695450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Использование технологии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id="{D4FBA6FF-FB43-3E36-BAB9-C813F3AD8FF6}"/>
                </a:ext>
              </a:extLst>
            </p:cNvPr>
            <p:cNvCxnSpPr/>
            <p:nvPr/>
          </p:nvCxnSpPr>
          <p:spPr>
            <a:xfrm flipV="1">
              <a:off x="3038475" y="1143000"/>
              <a:ext cx="0" cy="20955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" name="Прямая со стрелкой 9">
              <a:extLst>
                <a:ext uri="{FF2B5EF4-FFF2-40B4-BE49-F238E27FC236}">
                  <a16:creationId xmlns:a16="http://schemas.microsoft.com/office/drawing/2014/main" id="{6E45FEA2-C442-3769-7927-BC8429051221}"/>
                </a:ext>
              </a:extLst>
            </p:cNvPr>
            <p:cNvCxnSpPr/>
            <p:nvPr/>
          </p:nvCxnSpPr>
          <p:spPr>
            <a:xfrm flipV="1">
              <a:off x="1714500" y="1123950"/>
              <a:ext cx="514350" cy="43815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1" name="Прямая со стрелкой 10">
              <a:extLst>
                <a:ext uri="{FF2B5EF4-FFF2-40B4-BE49-F238E27FC236}">
                  <a16:creationId xmlns:a16="http://schemas.microsoft.com/office/drawing/2014/main" id="{169F0BB5-B612-6ACF-1B28-3E5F697E30F5}"/>
                </a:ext>
              </a:extLst>
            </p:cNvPr>
            <p:cNvCxnSpPr/>
            <p:nvPr/>
          </p:nvCxnSpPr>
          <p:spPr>
            <a:xfrm flipV="1">
              <a:off x="1704975" y="866775"/>
              <a:ext cx="49530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2" name="Прямая со стрелкой 11">
              <a:extLst>
                <a:ext uri="{FF2B5EF4-FFF2-40B4-BE49-F238E27FC236}">
                  <a16:creationId xmlns:a16="http://schemas.microsoft.com/office/drawing/2014/main" id="{31A4A4F3-FBC7-CDA1-05A2-787D31567C6D}"/>
                </a:ext>
              </a:extLst>
            </p:cNvPr>
            <p:cNvCxnSpPr/>
            <p:nvPr/>
          </p:nvCxnSpPr>
          <p:spPr>
            <a:xfrm flipV="1">
              <a:off x="1704975" y="371475"/>
              <a:ext cx="49530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09886654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519DA7D1-28C6-38D7-49D9-F09F3CC4D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EAFE184-C470-6DBC-2256-5DC1679E1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r>
              <a:rPr lang="ru-RU" b="1" dirty="0"/>
              <a:t>Уровень кадрового ресурса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FC4E9F3-1D07-80C6-4641-E94E6D4C15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567" y="1340768"/>
            <a:ext cx="8375650" cy="5184576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Основные области ответственности цифрового педагога будущего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7A7062E-C01C-2B4F-9447-B465A1DF5AB6}"/>
              </a:ext>
            </a:extLst>
          </p:cNvPr>
          <p:cNvGrpSpPr/>
          <p:nvPr/>
        </p:nvGrpSpPr>
        <p:grpSpPr>
          <a:xfrm>
            <a:off x="755576" y="1988840"/>
            <a:ext cx="7632848" cy="4104456"/>
            <a:chOff x="-221679" y="7951"/>
            <a:chExt cx="5461384" cy="3561293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C44E2113-36D6-DD76-C058-BD9558A2D4FE}"/>
                </a:ext>
              </a:extLst>
            </p:cNvPr>
            <p:cNvSpPr/>
            <p:nvPr/>
          </p:nvSpPr>
          <p:spPr>
            <a:xfrm>
              <a:off x="1701580" y="1383527"/>
              <a:ext cx="1695450" cy="102856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Области компетентностей цифрового педагога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488C7F51-90B4-9AC7-A5C3-8B54F51F4616}"/>
                </a:ext>
              </a:extLst>
            </p:cNvPr>
            <p:cNvSpPr/>
            <p:nvPr/>
          </p:nvSpPr>
          <p:spPr>
            <a:xfrm>
              <a:off x="1319551" y="126951"/>
              <a:ext cx="1049572" cy="869109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buNone/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Адаптация цифровых обучающих ресурсов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048FD837-269F-EBCE-6728-396B35229EC0}"/>
                </a:ext>
              </a:extLst>
            </p:cNvPr>
            <p:cNvSpPr/>
            <p:nvPr/>
          </p:nvSpPr>
          <p:spPr>
            <a:xfrm>
              <a:off x="2735249" y="7951"/>
              <a:ext cx="1049572" cy="68381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Применение технологий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E70A4047-B847-7E62-FED8-F8428EE01D4B}"/>
                </a:ext>
              </a:extLst>
            </p:cNvPr>
            <p:cNvSpPr/>
            <p:nvPr/>
          </p:nvSpPr>
          <p:spPr>
            <a:xfrm>
              <a:off x="3969588" y="195226"/>
              <a:ext cx="1270117" cy="782563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Коммуникация с обучающимися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C1088554-D0B7-D559-72A6-B68F63571F3E}"/>
                </a:ext>
              </a:extLst>
            </p:cNvPr>
            <p:cNvSpPr/>
            <p:nvPr/>
          </p:nvSpPr>
          <p:spPr>
            <a:xfrm>
              <a:off x="4158533" y="1415332"/>
              <a:ext cx="1049572" cy="68381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Поддержка обучения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B47852CF-5845-A4A3-97A0-3CD3B5C0D41E}"/>
                </a:ext>
              </a:extLst>
            </p:cNvPr>
            <p:cNvSpPr/>
            <p:nvPr/>
          </p:nvSpPr>
          <p:spPr>
            <a:xfrm>
              <a:off x="3848432" y="2480807"/>
              <a:ext cx="1049020" cy="68326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Оценка обучения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6DDFE681-1654-F548-9F2E-C260CF59B3BE}"/>
                </a:ext>
              </a:extLst>
            </p:cNvPr>
            <p:cNvSpPr/>
            <p:nvPr/>
          </p:nvSpPr>
          <p:spPr>
            <a:xfrm>
              <a:off x="2156341" y="2885432"/>
              <a:ext cx="1269801" cy="68381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Педагогические стратегии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E4D2C892-A693-DAE7-BC57-ACD40F619AD6}"/>
                </a:ext>
              </a:extLst>
            </p:cNvPr>
            <p:cNvSpPr/>
            <p:nvPr/>
          </p:nvSpPr>
          <p:spPr>
            <a:xfrm>
              <a:off x="715421" y="2774857"/>
              <a:ext cx="1279450" cy="68326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Личностные характеристики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C27BB922-3C9D-BD0C-2589-E416BC4B0341}"/>
                </a:ext>
              </a:extLst>
            </p:cNvPr>
            <p:cNvSpPr/>
            <p:nvPr/>
          </p:nvSpPr>
          <p:spPr>
            <a:xfrm>
              <a:off x="-221679" y="1788899"/>
              <a:ext cx="1380170" cy="68381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Общие компетентности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6181B4E4-1D12-6985-EA02-614410067D9A}"/>
                </a:ext>
              </a:extLst>
            </p:cNvPr>
            <p:cNvSpPr/>
            <p:nvPr/>
          </p:nvSpPr>
          <p:spPr>
            <a:xfrm>
              <a:off x="0" y="755165"/>
              <a:ext cx="1049572" cy="865919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kern="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Разработка цифровых обучающих ресурсов</a:t>
              </a:r>
              <a:endParaRPr lang="ru-RU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042217BE-CB6B-80C0-BA39-ED179A7D2891}"/>
                </a:ext>
              </a:extLst>
            </p:cNvPr>
            <p:cNvCxnSpPr/>
            <p:nvPr/>
          </p:nvCxnSpPr>
          <p:spPr>
            <a:xfrm>
              <a:off x="2035257" y="1004039"/>
              <a:ext cx="0" cy="36354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00DC1200-70AA-3B0B-67BC-A620D09E8A50}"/>
                </a:ext>
              </a:extLst>
            </p:cNvPr>
            <p:cNvCxnSpPr/>
            <p:nvPr/>
          </p:nvCxnSpPr>
          <p:spPr>
            <a:xfrm flipH="1">
              <a:off x="2949934" y="691763"/>
              <a:ext cx="0" cy="67564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4D22BCC9-9D15-E2FF-86EE-5C2B3034986A}"/>
                </a:ext>
              </a:extLst>
            </p:cNvPr>
            <p:cNvCxnSpPr/>
            <p:nvPr/>
          </p:nvCxnSpPr>
          <p:spPr>
            <a:xfrm flipH="1">
              <a:off x="3395207" y="978010"/>
              <a:ext cx="699715" cy="40590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82E3E270-D034-00BA-A4AF-1370B6C415BA}"/>
                </a:ext>
              </a:extLst>
            </p:cNvPr>
            <p:cNvCxnSpPr/>
            <p:nvPr/>
          </p:nvCxnSpPr>
          <p:spPr>
            <a:xfrm flipH="1">
              <a:off x="3387256" y="1852654"/>
              <a:ext cx="747423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44ED9B47-F54C-298C-EF94-F8B71DC78ECE}"/>
                </a:ext>
              </a:extLst>
            </p:cNvPr>
            <p:cNvCxnSpPr/>
            <p:nvPr/>
          </p:nvCxnSpPr>
          <p:spPr>
            <a:xfrm flipH="1" flipV="1">
              <a:off x="3414126" y="2235757"/>
              <a:ext cx="442981" cy="253669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4E00FAEF-6A26-758C-9A35-8596DC7166A4}"/>
                </a:ext>
              </a:extLst>
            </p:cNvPr>
            <p:cNvCxnSpPr/>
            <p:nvPr/>
          </p:nvCxnSpPr>
          <p:spPr>
            <a:xfrm flipH="1">
              <a:off x="2949934" y="2425147"/>
              <a:ext cx="0" cy="460624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90159AC2-FA93-27B6-E85D-90231C497B1D}"/>
                </a:ext>
              </a:extLst>
            </p:cNvPr>
            <p:cNvCxnSpPr/>
            <p:nvPr/>
          </p:nvCxnSpPr>
          <p:spPr>
            <a:xfrm flipH="1">
              <a:off x="1528434" y="2412090"/>
              <a:ext cx="190831" cy="372911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2BD557CA-9197-20B1-C2E7-50A4EDD4CDB4}"/>
                </a:ext>
              </a:extLst>
            </p:cNvPr>
            <p:cNvCxnSpPr/>
            <p:nvPr/>
          </p:nvCxnSpPr>
          <p:spPr>
            <a:xfrm flipH="1">
              <a:off x="1177207" y="2019631"/>
              <a:ext cx="495090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C1F8CE86-4064-A671-B066-898C1A837CD5}"/>
                </a:ext>
              </a:extLst>
            </p:cNvPr>
            <p:cNvCxnSpPr/>
            <p:nvPr/>
          </p:nvCxnSpPr>
          <p:spPr>
            <a:xfrm flipH="1" flipV="1">
              <a:off x="1049573" y="1137036"/>
              <a:ext cx="635773" cy="26239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52225527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60" y="476672"/>
            <a:ext cx="8759825" cy="8549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Характеристики «цифрового педагога»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223847" y="1556792"/>
            <a:ext cx="8375650" cy="5184576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Цифровая грамотность: педагог должен быть способен использовать цифровые технологии для обучения и управления образовательным процессом.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Интеграция технологий в учебный процесс: умение интегрировать информационно-коммуникационные технологии (ИКТ) в учебные программы для удовлетворения потребностей учащихся.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аналитики обучения: способность применять инструменты аналитики для мониторинга прогресса учащихся и адаптации учебных материалов.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Персонализация обучения: умение разрабатывать и адаптировать учебные материалы к индивидуальным потребностям учащихся/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комфортной учебной среды: умение создавать поддерживающую и инклюзивную атмосферу для обучения, учитывая различные стили обучения и потребности учащихся, способствовать активному участию обучающихся в процессе собственного обучения.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Поддержка учащихся с особыми потребностями: использование вспомогательных технологий для поддержки учащихся с особыми образовательными потребностями.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Постоянное профессиональное развитие: готовность к постоянному обучению и обновлению своих знаний о новых технологиях и методах обучения.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3259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37184EE-A829-8DE3-6120-22732C0E7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854D7AB-7231-8383-AE47-FBF9C7DFE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60" y="476672"/>
            <a:ext cx="8759825" cy="8549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Характеристики «цифрового педагога»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80DC458-1AB5-BAA6-49B6-0DDBE025AE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3847" y="1556792"/>
            <a:ext cx="8375650" cy="5184576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Критическое мышление и решение проблем: способность анализировать и решать проблемы, возникающие в процессе обучения с использованием цифровых технологий.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Сотрудничество и коммуникация: умение эффективно взаимодействовать с коллегами и учащимися в виртуальной среде.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Сотрудничество с промышленностью: педагоги должны быть готовы активно сотрудничать с представителями отрасли для разработки программ, которые соответствуют актуальным требованиям рынка труда.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Практическое обучение: педагоги должны уметь включать в процесс обучения стажировки, практики и проекты, которые позволяют студентам получить реальный опыт работы в будущей профессии.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Актуализация содержания курсов: учебные программы должны регулярно обновляться с учетом новых технологий, методов и стандартов, используемых в отрасли, а педагоги должны быть способны это делать.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Интеграция профессиональных стандартов: образовательные программы должны соответствовать профессиональным стандартам и квалификациям, установленным в конкретной отрасли.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актуальных технологий: педагоги должны быть готовы внедрять современные технологии и инструменты, используемые в отрасли, в учебный процесс для подготовки студентов к реальным условиям работы.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Этика и ответственность: готовность формировать цифровое гражданство и ответственность в использовании технологий.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34562"/>
      </p:ext>
    </p:extLst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Главные выводы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buClrTx/>
              <a:buNone/>
            </a:pPr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несводимость «портрета цифрового педагога» к владению цифровыми технологиями (цифровой грамотности) </a:t>
            </a:r>
          </a:p>
          <a:p>
            <a:pPr marL="0" indent="0" algn="just">
              <a:lnSpc>
                <a:spcPct val="120000"/>
              </a:lnSpc>
              <a:buClrTx/>
              <a:buNone/>
            </a:pPr>
            <a:endParaRPr lang="ru-RU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ClrTx/>
              <a:buNone/>
            </a:pPr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базовая цифровая грамотность как таковая в ряде современных зарубежных публикациях вообще не упоминается как характеристика педагога профессионального образования, обеспечивающая успешность его деятельности в условиях цифровой трансформации: предполагается, что все педагоги владеют базовой грамотностью (то есть умеют пользоваться базовыми цифровыми технологиями)</a:t>
            </a:r>
          </a:p>
          <a:p>
            <a:pPr marL="0" indent="0" algn="just">
              <a:lnSpc>
                <a:spcPct val="120000"/>
              </a:lnSpc>
              <a:buClrTx/>
              <a:buNone/>
            </a:pPr>
            <a:endParaRPr lang="ru-RU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ClrTx/>
              <a:buNone/>
            </a:pPr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речь идет об умении пользоваться цифровыми технологиями для обучения и управления образовательным процессом</a:t>
            </a:r>
          </a:p>
          <a:p>
            <a:pPr marL="0" indent="0" algn="just">
              <a:lnSpc>
                <a:spcPct val="8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5326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4264B0AA-6C2C-63FA-680E-788BD6407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B534768-4814-1754-E30E-031A747DD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Главные выводы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06F9517D-BB8A-0EA2-A525-DB2BC9C27D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buClrTx/>
              <a:buNone/>
            </a:pPr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«портрет цифрового педагога профессионального образования» является прежде всего «портретом эффективного педагога профессионального образования»</a:t>
            </a:r>
          </a:p>
          <a:p>
            <a:pPr marL="0" indent="0" algn="just">
              <a:lnSpc>
                <a:spcPct val="120000"/>
              </a:lnSpc>
              <a:buClrTx/>
              <a:buNone/>
            </a:pPr>
            <a:endParaRPr lang="ru-RU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ClrTx/>
              <a:buNone/>
            </a:pPr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цифровая трансформация рассматривается специалистами как важный контекст, важный дополнительный ресурс, позволяющий педагогам профессионального образования и образовательным организациям выстраивать образовательный процесс в соответствии с запросами рынка труда и самих обучаемых, а приведенные «твердые и мягкие навыки» преподавателей и характеристики их деятельности должны обеспечивать возможности (в том числе, очень серьезные дополнительные возможности, которые предоставляет цифровая трансформация образования) для такого построения образовательного процесса</a:t>
            </a:r>
          </a:p>
          <a:p>
            <a:pPr marL="0" indent="0" algn="just">
              <a:lnSpc>
                <a:spcPct val="8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859667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852936"/>
            <a:ext cx="70417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800" b="1" cap="all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309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Контекст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НИР РАНХиГС на 2025 год «Исследование роли цифровой трансформации образовательного процесса в организациях СПО в обеспечении качества профессионального образования»</a:t>
            </a: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разработана дидактическая концепция цифрового профессионального образования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 отечественной подсистеме среднего профессионального образования процессы цифровой трансформации происходят в целом медленнее, чем в организациях общего среднего и высшего образования </a:t>
            </a: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педагоги организаций СПО в гораздо меньшей степени, чем их коллеги из вузов, подготовлены к работе в цифровой среде 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 отечественной литературе при описании компетенций, необходимых педагогам, работающим в профессиональном образовании в условиях цифровой трансформации, фиксируются прежде всего составляющие базовой цифровой грамотности</a:t>
            </a:r>
          </a:p>
        </p:txBody>
      </p:sp>
    </p:spTree>
    <p:extLst>
      <p:ext uri="{BB962C8B-B14F-4D97-AF65-F5344CB8AC3E}">
        <p14:creationId xmlns:p14="http://schemas.microsoft.com/office/powerpoint/2010/main" val="998993629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C2F61D39-F46B-78B5-6651-4FD846AC4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4B024F4-F7E4-7F40-5F8D-7D8DBB322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Методология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D2BD84BE-7288-9C0A-F114-EEBE9B8241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Универсальная рамка анализа публикаций – описание любого производственного процесса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Ресурсы – Процесс – Результаты – Эффекты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Ресурсы – лопата (экскаватор)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Процесс – копка ямы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Результат – яма 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Эффект – посаженное дерево (урожай яблок, сломанная нога соседа)</a:t>
            </a:r>
          </a:p>
        </p:txBody>
      </p:sp>
    </p:spTree>
    <p:extLst>
      <p:ext uri="{BB962C8B-B14F-4D97-AF65-F5344CB8AC3E}">
        <p14:creationId xmlns:p14="http://schemas.microsoft.com/office/powerpoint/2010/main" val="88616709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8E4911D8-117E-DC22-7BD1-604C50C0D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54D7D65-0E01-0044-C6B6-A1848062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Методология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E2B786CA-EBD9-67FA-347D-3B1E322552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Уровень эффектов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Вопросы: 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Для чего осуществляется цифровая трансформация профессионального образования?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Какие изменения на рынке труда обуславливают ее необходимость?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Какие экономические эффекты (в том числе в самой системе образования – например, снижение издержек) ожидаются?</a:t>
            </a:r>
          </a:p>
        </p:txBody>
      </p:sp>
    </p:spTree>
    <p:extLst>
      <p:ext uri="{BB962C8B-B14F-4D97-AF65-F5344CB8AC3E}">
        <p14:creationId xmlns:p14="http://schemas.microsoft.com/office/powerpoint/2010/main" val="333245411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9C21529-3542-1908-C49F-9F867B1E8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9D1FC20-54A0-1870-024F-6DE4B7E2D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Методология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343CD624-C233-3244-B828-09635AB648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Уровень результатов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Вопросы: 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Какие новые образовательные результаты предполагает осуществление цифровой трансформации?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Каков ожидаемый вклад цифровой трансформации в качество формирования «обычных» образовательных результатов?</a:t>
            </a:r>
          </a:p>
        </p:txBody>
      </p:sp>
    </p:spTree>
    <p:extLst>
      <p:ext uri="{BB962C8B-B14F-4D97-AF65-F5344CB8AC3E}">
        <p14:creationId xmlns:p14="http://schemas.microsoft.com/office/powerpoint/2010/main" val="2926698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D6CC589D-6CB4-A310-C631-205A04237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ED11D82-FC2B-80CD-F7FB-04FF57E75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Методология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16FAA11-44DB-A7EC-3961-D02E796EEA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Уровень процесса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Вопросы: 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Какие целевые характеристики образовательного процесса (например: индивидуализация) призвана и позволяет реализовывать цифровая трансформация?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каких новых форм, форматов, методов, технологий и т.д. (могут использоваться разные термины) предполагает цифровая трансформация?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Какие новые способы взаимодействия студентов между собой и студентов с преподавателями предполагает цифровая трансформация? 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Как в рамках цифровой трансформации должна изменяться система контроля (обратной связи)?</a:t>
            </a:r>
          </a:p>
        </p:txBody>
      </p:sp>
    </p:spTree>
    <p:extLst>
      <p:ext uri="{BB962C8B-B14F-4D97-AF65-F5344CB8AC3E}">
        <p14:creationId xmlns:p14="http://schemas.microsoft.com/office/powerpoint/2010/main" val="311614741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AF6D1EA-3645-4BD7-5E04-46A544AD8A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FB80161-AC5F-E68D-DCF4-0A3A37A1F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Методология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E1B8604-2617-EB0B-53E1-3AC049414D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Уровень ресурсов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Вопросы: 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Наличия каких новых ресурсов предполагает цифровая трансформация?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Целесообразно выделение по крайней мере следующих типов важнейших для осуществления цифровой трансформации образования ресурсов, понимаемых предельно широко: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˗	материальных;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˗	организационных;</a:t>
            </a: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˗	</a:t>
            </a:r>
            <a:r>
              <a:rPr lang="ru-RU" sz="3000" b="1" u="sng" dirty="0">
                <a:latin typeface="Arial" panose="020B0604020202020204" pitchFamily="34" charset="0"/>
                <a:cs typeface="Arial" panose="020B0604020202020204" pitchFamily="34" charset="0"/>
              </a:rPr>
              <a:t>кадровых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003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4DF671C-85C7-7BCB-0A81-64FD6C0DF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1EA69D4-C281-1585-D570-5B89768B4F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/>
              <a:t>Методология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009735C8-743C-6678-1CCB-3DF32CB646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1068" y="1484784"/>
            <a:ext cx="8375650" cy="518457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 докладе логика редуцирована: требования к образовательным результатам – требования к образовательному процессу – требования к кадровому ресурсу в условиях цифровой трансформации профессионального образования с выявлением причинно-следственных связей.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Каждый следующий этап анализа (от образовательных результатов через характеристики образовательного процесса к портрету педагога) представлен детальнее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За рамками – эффекты цифровой трансформации профессионального образования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Tx/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Порядка 100 актуальных публикаций зарубежных специалистов и международных организаций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66709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B226F89B-D068-02F4-6841-3E465917F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468A488-9BE6-2B38-5FA3-64107B461D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59825" cy="854968"/>
          </a:xfrm>
        </p:spPr>
        <p:txBody>
          <a:bodyPr>
            <a:normAutofit/>
          </a:bodyPr>
          <a:lstStyle/>
          <a:p>
            <a:r>
              <a:rPr lang="ru-RU" b="1" dirty="0"/>
              <a:t>Уровень результатов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4126E2A3-1ABB-24E4-E7D5-F3BD2C2C5D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567" y="1340768"/>
            <a:ext cx="8375650" cy="5184576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базовые цифровые навыки и навыки работы онлайн;</a:t>
            </a:r>
          </a:p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	специфические умения (использование онлайн-платформ для обучения и самостоятельной работы, редактирование документов онлайн; освоение цифровых инструментов для совместной работы, а также инструментов онлайн-коммуникации с преподавателем, административным персоналом и другими студентами);</a:t>
            </a:r>
          </a:p>
          <a:p>
            <a:pPr marL="0" indent="0" eaLnBrk="1" hangingPunct="1">
              <a:lnSpc>
                <a:spcPct val="120000"/>
              </a:lnSpc>
              <a:buClrTx/>
              <a:buNone/>
            </a:pP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7200" b="1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: в зарубежных публикациях «новые образовательные результаты» в условиях цифровой трансформации технического и профессионального образования рассматриваются не в качестве узкой цели, а в качестве средства, предпосылки для успешного функционирования в новых условиях обучения и последующей профессиональной жизни; речь идет о более результативном формировании различных аспектов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, в частности цифрового аспекта, навыков сотрудничества, критического мышления и навыков решения проблем (поскольку цифровая трансформация позволяет включать студентов в решение реальных производственных задач, побуждает их участвовать в проектной деятельности и симуляциях, отражающих реальные задачи)</a:t>
            </a:r>
          </a:p>
          <a:p>
            <a:pPr marL="0" indent="0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Tx/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52803"/>
      </p:ext>
    </p:extLst>
  </p:cSld>
  <p:clrMapOvr>
    <a:masterClrMapping/>
  </p:clrMapOvr>
  <p:transition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12476</TotalTime>
  <Words>1221</Words>
  <Application>Microsoft Office PowerPoint</Application>
  <PresentationFormat>Экран (4:3)</PresentationFormat>
  <Paragraphs>145</Paragraphs>
  <Slides>18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Georgia</vt:lpstr>
      <vt:lpstr>Times New Roman</vt:lpstr>
      <vt:lpstr>Trebuchet MS</vt:lpstr>
      <vt:lpstr>Wingdings 2</vt:lpstr>
      <vt:lpstr>Городская</vt:lpstr>
      <vt:lpstr>Преподаватель для цифровой трансформации системы СПО: анализ зарубежных исследований</vt:lpstr>
      <vt:lpstr>Контекст</vt:lpstr>
      <vt:lpstr>Методология</vt:lpstr>
      <vt:lpstr>Методология</vt:lpstr>
      <vt:lpstr>Методология</vt:lpstr>
      <vt:lpstr>Методология</vt:lpstr>
      <vt:lpstr>Методология</vt:lpstr>
      <vt:lpstr>Методология</vt:lpstr>
      <vt:lpstr>Уровень результатов</vt:lpstr>
      <vt:lpstr>Уровень процесса</vt:lpstr>
      <vt:lpstr>Уровень кадрового ресурса</vt:lpstr>
      <vt:lpstr>Уровень кадрового ресурса</vt:lpstr>
      <vt:lpstr>Уровень кадрового ресурса</vt:lpstr>
      <vt:lpstr>Характеристики «цифрового педагога»</vt:lpstr>
      <vt:lpstr>Характеристики «цифрового педагога»</vt:lpstr>
      <vt:lpstr>Главные выводы</vt:lpstr>
      <vt:lpstr>Главные выводы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Yra</dc:creator>
  <cp:lastModifiedBy>User</cp:lastModifiedBy>
  <cp:revision>214</cp:revision>
  <cp:lastPrinted>1601-01-01T00:00:00Z</cp:lastPrinted>
  <dcterms:created xsi:type="dcterms:W3CDTF">1601-01-01T00:00:00Z</dcterms:created>
  <dcterms:modified xsi:type="dcterms:W3CDTF">2025-07-10T07:42:44Z</dcterms:modified>
</cp:coreProperties>
</file>