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344" r:id="rId2"/>
    <p:sldId id="400" r:id="rId3"/>
    <p:sldId id="401" r:id="rId4"/>
    <p:sldId id="402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4" r:id="rId13"/>
    <p:sldId id="411" r:id="rId14"/>
    <p:sldId id="412" r:id="rId15"/>
    <p:sldId id="413" r:id="rId16"/>
    <p:sldId id="415" r:id="rId17"/>
    <p:sldId id="416" r:id="rId18"/>
    <p:sldId id="364" r:id="rId19"/>
    <p:sldId id="366" r:id="rId20"/>
    <p:sldId id="420" r:id="rId21"/>
    <p:sldId id="421" r:id="rId22"/>
    <p:sldId id="376" r:id="rId23"/>
    <p:sldId id="377" r:id="rId24"/>
    <p:sldId id="422" r:id="rId25"/>
    <p:sldId id="374" r:id="rId26"/>
    <p:sldId id="398" r:id="rId27"/>
    <p:sldId id="418" r:id="rId28"/>
    <p:sldId id="335" r:id="rId29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400"/>
            <p14:sldId id="401"/>
            <p14:sldId id="402"/>
            <p14:sldId id="404"/>
            <p14:sldId id="405"/>
            <p14:sldId id="406"/>
            <p14:sldId id="407"/>
            <p14:sldId id="408"/>
            <p14:sldId id="409"/>
            <p14:sldId id="410"/>
            <p14:sldId id="414"/>
            <p14:sldId id="411"/>
            <p14:sldId id="412"/>
            <p14:sldId id="413"/>
            <p14:sldId id="415"/>
            <p14:sldId id="416"/>
            <p14:sldId id="364"/>
            <p14:sldId id="366"/>
            <p14:sldId id="420"/>
            <p14:sldId id="421"/>
            <p14:sldId id="376"/>
            <p14:sldId id="377"/>
            <p14:sldId id="422"/>
            <p14:sldId id="374"/>
            <p14:sldId id="398"/>
            <p14:sldId id="418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125"/>
    <a:srgbClr val="FFD5E2"/>
    <a:srgbClr val="800000"/>
    <a:srgbClr val="660066"/>
    <a:srgbClr val="800080"/>
    <a:srgbClr val="B50730"/>
    <a:srgbClr val="A30236"/>
    <a:srgbClr val="E6E6E6"/>
    <a:srgbClr val="EC9440"/>
    <a:srgbClr val="FF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07"/>
  </p:normalViewPr>
  <p:slideViewPr>
    <p:cSldViewPr snapToGrid="0">
      <p:cViewPr varScale="1">
        <p:scale>
          <a:sx n="81" d="100"/>
          <a:sy n="81" d="100"/>
        </p:scale>
        <p:origin x="557" y="53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44969520625154"/>
          <c:y val="0.11247871743714632"/>
          <c:w val="0.48799057330151396"/>
          <c:h val="0.79345621150834711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Обследование в 3-х пилотных регионах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8946515397084E-2"/>
                  <c:y val="0.110569105691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9-431A-BAB4-D9F9A5DF00DA}"/>
                </c:ext>
              </c:extLst>
            </c:dLbl>
            <c:dLbl>
              <c:idx val="1"/>
              <c:layout>
                <c:manualLayout>
                  <c:x val="-3.6736898973527825E-2"/>
                  <c:y val="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9-431A-BAB4-D9F9A5DF00DA}"/>
                </c:ext>
              </c:extLst>
            </c:dLbl>
            <c:dLbl>
              <c:idx val="2"/>
              <c:layout>
                <c:manualLayout>
                  <c:x val="-6.6990815775256701E-2"/>
                  <c:y val="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9-431A-BAB4-D9F9A5DF00DA}"/>
                </c:ext>
              </c:extLst>
            </c:dLbl>
            <c:dLbl>
              <c:idx val="3"/>
              <c:layout>
                <c:manualLayout>
                  <c:x val="-7.3473797947055719E-2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9-431A-BAB4-D9F9A5DF00DA}"/>
                </c:ext>
              </c:extLst>
            </c:dLbl>
            <c:dLbl>
              <c:idx val="5"/>
              <c:layout>
                <c:manualLayout>
                  <c:x val="-6.0507833603457593E-2"/>
                  <c:y val="-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9-431A-BAB4-D9F9A5DF00DA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9-431A-BAB4-D9F9A5DF00DA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9-431A-BAB4-D9F9A5DF00DA}"/>
                </c:ext>
              </c:extLst>
            </c:dLbl>
            <c:dLbl>
              <c:idx val="9"/>
              <c:layout>
                <c:manualLayout>
                  <c:x val="6.6990815775256618E-2"/>
                  <c:y val="-4.552845528455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9-431A-BAB4-D9F9A5DF00DA}"/>
                </c:ext>
              </c:extLst>
            </c:dLbl>
            <c:dLbl>
              <c:idx val="10"/>
              <c:layout>
                <c:manualLayout>
                  <c:x val="7.5634792004321952E-2"/>
                  <c:y val="-9.756097560975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79-431A-BAB4-D9F9A5DF00DA}"/>
                </c:ext>
              </c:extLst>
            </c:dLbl>
            <c:dLbl>
              <c:idx val="11"/>
              <c:layout>
                <c:manualLayout>
                  <c:x val="8.4278768233387313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9-431A-BAB4-D9F9A5DF00DA}"/>
                </c:ext>
              </c:extLst>
            </c:dLbl>
            <c:dLbl>
              <c:idx val="12"/>
              <c:layout>
                <c:manualLayout>
                  <c:x val="6.9151809832522962E-2"/>
                  <c:y val="6.17886178861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79-431A-BAB4-D9F9A5DF00D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2.83</c:v>
                </c:pt>
                <c:pt idx="1">
                  <c:v>2.56</c:v>
                </c:pt>
                <c:pt idx="2">
                  <c:v>2.2999999999999998</c:v>
                </c:pt>
                <c:pt idx="3">
                  <c:v>2.7</c:v>
                </c:pt>
                <c:pt idx="5">
                  <c:v>2.5</c:v>
                </c:pt>
                <c:pt idx="6">
                  <c:v>2.4</c:v>
                </c:pt>
                <c:pt idx="7">
                  <c:v>2.5</c:v>
                </c:pt>
                <c:pt idx="9">
                  <c:v>2.7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79-431A-BAB4-D9F9A5DF00DA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Дополнительное обследование в 5-ти регионах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770934629929769E-2"/>
                  <c:y val="3.90243902439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79-431A-BAB4-D9F9A5DF00DA}"/>
                </c:ext>
              </c:extLst>
            </c:dLbl>
            <c:dLbl>
              <c:idx val="1"/>
              <c:layout>
                <c:manualLayout>
                  <c:x val="6.4829821717990272E-3"/>
                  <c:y val="3.902439024390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79-431A-BAB4-D9F9A5DF00DA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79-431A-BAB4-D9F9A5DF00DA}"/>
                </c:ext>
              </c:extLst>
            </c:dLbl>
            <c:dLbl>
              <c:idx val="3"/>
              <c:layout>
                <c:manualLayout>
                  <c:x val="-1.9448946515397084E-2"/>
                  <c:y val="4.22764227642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79-431A-BAB4-D9F9A5DF00DA}"/>
                </c:ext>
              </c:extLst>
            </c:dLbl>
            <c:dLbl>
              <c:idx val="5"/>
              <c:layout>
                <c:manualLayout>
                  <c:x val="0"/>
                  <c:y val="-5.20325203252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79-431A-BAB4-D9F9A5DF00DA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79-431A-BAB4-D9F9A5DF00DA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79-431A-BAB4-D9F9A5DF00DA}"/>
                </c:ext>
              </c:extLst>
            </c:dLbl>
            <c:dLbl>
              <c:idx val="9"/>
              <c:layout>
                <c:manualLayout>
                  <c:x val="0"/>
                  <c:y val="-6.50406504065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79-431A-BAB4-D9F9A5DF00DA}"/>
                </c:ext>
              </c:extLst>
            </c:dLbl>
            <c:dLbl>
              <c:idx val="10"/>
              <c:layout>
                <c:manualLayout>
                  <c:x val="1.2965964343598054E-2"/>
                  <c:y val="-2.276422764227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79-431A-BAB4-D9F9A5DF00DA}"/>
                </c:ext>
              </c:extLst>
            </c:dLbl>
            <c:dLbl>
              <c:idx val="11"/>
              <c:layout>
                <c:manualLayout>
                  <c:x val="6.4829821717990272E-3"/>
                  <c:y val="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79-431A-BAB4-D9F9A5DF00DA}"/>
                </c:ext>
              </c:extLst>
            </c:dLbl>
            <c:dLbl>
              <c:idx val="12"/>
              <c:layout>
                <c:manualLayout>
                  <c:x val="2.1609940572663425E-2"/>
                  <c:y val="8.1860990145030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79-431A-BAB4-D9F9A5DF00DA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2.9</c:v>
                </c:pt>
                <c:pt idx="1">
                  <c:v>2.6</c:v>
                </c:pt>
                <c:pt idx="2">
                  <c:v>2.2999999999999998</c:v>
                </c:pt>
                <c:pt idx="3">
                  <c:v>2.7</c:v>
                </c:pt>
                <c:pt idx="5">
                  <c:v>2.5</c:v>
                </c:pt>
                <c:pt idx="6">
                  <c:v>2.5</c:v>
                </c:pt>
                <c:pt idx="7">
                  <c:v>2.4</c:v>
                </c:pt>
                <c:pt idx="9">
                  <c:v>2.73</c:v>
                </c:pt>
                <c:pt idx="10">
                  <c:v>2.31</c:v>
                </c:pt>
                <c:pt idx="11">
                  <c:v>2.31</c:v>
                </c:pt>
                <c:pt idx="12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A79-431A-BAB4-D9F9A5DF0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835920"/>
        <c:axId val="709836312"/>
      </c:radarChart>
      <c:catAx>
        <c:axId val="7098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9836312"/>
        <c:crosses val="autoZero"/>
        <c:auto val="1"/>
        <c:lblAlgn val="ctr"/>
        <c:lblOffset val="100"/>
        <c:noMultiLvlLbl val="0"/>
      </c:catAx>
      <c:valAx>
        <c:axId val="709836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crossAx val="709835920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4664258824743033"/>
          <c:y val="1.2612710170555675E-2"/>
          <c:w val="0.15335741055058552"/>
          <c:h val="0.7256287404454838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9932405126829"/>
          <c:y val="0.13351504138905715"/>
          <c:w val="0.51824449010324281"/>
          <c:h val="0.76864627498485782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Малокомплектные школы (до 250 учащихся)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0253916801728797E-2"/>
                  <c:y val="5.287679184332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C-4B12-A092-3B83D6B8CAD5}"/>
                </c:ext>
              </c:extLst>
            </c:dLbl>
            <c:dLbl>
              <c:idx val="1"/>
              <c:layout>
                <c:manualLayout>
                  <c:x val="-3.6736898973527825E-2"/>
                  <c:y val="0.10397133050676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C-4B12-A092-3B83D6B8CAD5}"/>
                </c:ext>
              </c:extLst>
            </c:dLbl>
            <c:dLbl>
              <c:idx val="2"/>
              <c:layout>
                <c:manualLayout>
                  <c:x val="-1.9448946515397084E-2"/>
                  <c:y val="4.2370785382596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C-4B12-A092-3B83D6B8CAD5}"/>
                </c:ext>
              </c:extLst>
            </c:dLbl>
            <c:dLbl>
              <c:idx val="3"/>
              <c:layout>
                <c:manualLayout>
                  <c:x val="-4.3219881145326849E-2"/>
                  <c:y val="6.801130627902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C-4B12-A092-3B83D6B8CAD5}"/>
                </c:ext>
              </c:extLst>
            </c:dLbl>
            <c:dLbl>
              <c:idx val="5"/>
              <c:layout>
                <c:manualLayout>
                  <c:x val="-6.4829821717990272E-3"/>
                  <c:y val="-6.192938623056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C-4B12-A092-3B83D6B8CAD5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3C-4B12-A092-3B83D6B8CAD5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3C-4B12-A092-3B83D6B8CAD5}"/>
                </c:ext>
              </c:extLst>
            </c:dLbl>
            <c:dLbl>
              <c:idx val="9"/>
              <c:layout>
                <c:manualLayout>
                  <c:x val="6.9151809832522962E-2"/>
                  <c:y val="-3.8461538461538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3C-4B12-A092-3B83D6B8CAD5}"/>
                </c:ext>
              </c:extLst>
            </c:dLbl>
            <c:dLbl>
              <c:idx val="10"/>
              <c:layout>
                <c:manualLayout>
                  <c:x val="7.347379794705565E-2"/>
                  <c:y val="-2.8846153846153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3C-4B12-A092-3B83D6B8CAD5}"/>
                </c:ext>
              </c:extLst>
            </c:dLbl>
            <c:dLbl>
              <c:idx val="11"/>
              <c:layout>
                <c:manualLayout>
                  <c:x val="8.6439762290653702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3C-4B12-A092-3B83D6B8CAD5}"/>
                </c:ext>
              </c:extLst>
            </c:dLbl>
            <c:dLbl>
              <c:idx val="12"/>
              <c:layout>
                <c:manualLayout>
                  <c:x val="6.0507833603457552E-2"/>
                  <c:y val="6.410256410256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3C-4B12-A092-3B83D6B8CAD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2.87</c:v>
                </c:pt>
                <c:pt idx="1">
                  <c:v>2.4700000000000002</c:v>
                </c:pt>
                <c:pt idx="2">
                  <c:v>2.42</c:v>
                </c:pt>
                <c:pt idx="3">
                  <c:v>2.72</c:v>
                </c:pt>
                <c:pt idx="5">
                  <c:v>2.4700000000000002</c:v>
                </c:pt>
                <c:pt idx="6">
                  <c:v>2.31</c:v>
                </c:pt>
                <c:pt idx="7">
                  <c:v>2.5</c:v>
                </c:pt>
                <c:pt idx="9">
                  <c:v>2.61</c:v>
                </c:pt>
                <c:pt idx="10">
                  <c:v>2.2200000000000002</c:v>
                </c:pt>
                <c:pt idx="11">
                  <c:v>2.31</c:v>
                </c:pt>
                <c:pt idx="12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3C-4B12-A092-3B83D6B8CAD5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Небольшие школы (250-1000 учащихся) 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28795245813082E-2"/>
                  <c:y val="9.992176458711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3C-4B12-A092-3B83D6B8CAD5}"/>
                </c:ext>
              </c:extLst>
            </c:dLbl>
            <c:dLbl>
              <c:idx val="1"/>
              <c:layout>
                <c:manualLayout>
                  <c:x val="1.5126958400864319E-2"/>
                  <c:y val="7.428073894609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3C-4B12-A092-3B83D6B8CAD5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3C-4B12-A092-3B83D6B8CAD5}"/>
                </c:ext>
              </c:extLst>
            </c:dLbl>
            <c:dLbl>
              <c:idx val="3"/>
              <c:layout>
                <c:manualLayout>
                  <c:x val="-2.5931928687196109E-2"/>
                  <c:y val="-1.862103775489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3C-4B12-A092-3B83D6B8CAD5}"/>
                </c:ext>
              </c:extLst>
            </c:dLbl>
            <c:dLbl>
              <c:idx val="5"/>
              <c:layout>
                <c:manualLayout>
                  <c:x val="-1.2965964343598134E-2"/>
                  <c:y val="-1.677619624470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3C-4B12-A092-3B83D6B8CAD5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3C-4B12-A092-3B83D6B8CAD5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3C-4B12-A092-3B83D6B8CAD5}"/>
                </c:ext>
              </c:extLst>
            </c:dLbl>
            <c:dLbl>
              <c:idx val="9"/>
              <c:layout>
                <c:manualLayout>
                  <c:x val="4.3219881145326851E-3"/>
                  <c:y val="-6.089743589743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3C-4B12-A092-3B83D6B8CAD5}"/>
                </c:ext>
              </c:extLst>
            </c:dLbl>
            <c:dLbl>
              <c:idx val="10"/>
              <c:layout>
                <c:manualLayout>
                  <c:x val="1.728795245813074E-2"/>
                  <c:y val="-6.410256410256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3C-4B12-A092-3B83D6B8CAD5}"/>
                </c:ext>
              </c:extLst>
            </c:dLbl>
            <c:dLbl>
              <c:idx val="11"/>
              <c:layout>
                <c:manualLayout>
                  <c:x val="1.9448946515397084E-2"/>
                  <c:y val="-9.6153846153846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3C-4B12-A092-3B83D6B8CAD5}"/>
                </c:ext>
              </c:extLst>
            </c:dLbl>
            <c:dLbl>
              <c:idx val="12"/>
              <c:layout>
                <c:manualLayout>
                  <c:x val="1.2965964343598016E-2"/>
                  <c:y val="2.884615384615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3C-4B12-A092-3B83D6B8CAD5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2.77</c:v>
                </c:pt>
                <c:pt idx="1">
                  <c:v>2.69</c:v>
                </c:pt>
                <c:pt idx="2">
                  <c:v>2.2999999999999998</c:v>
                </c:pt>
                <c:pt idx="3">
                  <c:v>2.67</c:v>
                </c:pt>
                <c:pt idx="5">
                  <c:v>2.5299999999999998</c:v>
                </c:pt>
                <c:pt idx="6">
                  <c:v>2.5299999999999998</c:v>
                </c:pt>
                <c:pt idx="7">
                  <c:v>2.5499999999999998</c:v>
                </c:pt>
                <c:pt idx="9">
                  <c:v>2.68</c:v>
                </c:pt>
                <c:pt idx="10">
                  <c:v>2.33</c:v>
                </c:pt>
                <c:pt idx="11">
                  <c:v>2.44</c:v>
                </c:pt>
                <c:pt idx="12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13C-4B12-A092-3B83D6B8CAD5}"/>
            </c:ext>
          </c:extLst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Крупные школы (свыше 1000 учащихся)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414910858995137E-2"/>
                  <c:y val="4.807692307692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3C-4B12-A092-3B83D6B8CAD5}"/>
                </c:ext>
              </c:extLst>
            </c:dLbl>
            <c:dLbl>
              <c:idx val="1"/>
              <c:layout>
                <c:manualLayout>
                  <c:x val="-5.6185845488924906E-2"/>
                  <c:y val="7.37179487179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3C-4B12-A092-3B83D6B8CAD5}"/>
                </c:ext>
              </c:extLst>
            </c:dLbl>
            <c:dLbl>
              <c:idx val="2"/>
              <c:layout>
                <c:manualLayout>
                  <c:x val="-5.8346839546191326E-2"/>
                  <c:y val="6.730769230769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3C-4B12-A092-3B83D6B8CAD5}"/>
                </c:ext>
              </c:extLst>
            </c:dLbl>
            <c:dLbl>
              <c:idx val="3"/>
              <c:layout>
                <c:manualLayout>
                  <c:x val="-8.4278768233387438E-2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3C-4B12-A092-3B83D6B8CAD5}"/>
                </c:ext>
              </c:extLst>
            </c:dLbl>
            <c:dLbl>
              <c:idx val="5"/>
              <c:layout>
                <c:manualLayout>
                  <c:x val="-4.7541869259859454E-2"/>
                  <c:y val="-8.012820512820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13C-4B12-A092-3B83D6B8CAD5}"/>
                </c:ext>
              </c:extLst>
            </c:dLbl>
            <c:dLbl>
              <c:idx val="6"/>
              <c:layout>
                <c:manualLayout>
                  <c:x val="-2.1609940572663425E-2"/>
                  <c:y val="-1.92307692307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3C-4B12-A092-3B83D6B8CAD5}"/>
                </c:ext>
              </c:extLst>
            </c:dLbl>
            <c:dLbl>
              <c:idx val="7"/>
              <c:layout>
                <c:manualLayout>
                  <c:x val="-2.8092922744462453E-2"/>
                  <c:y val="-4.80769230769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3C-4B12-A092-3B83D6B8CAD5}"/>
                </c:ext>
              </c:extLst>
            </c:dLbl>
            <c:dLbl>
              <c:idx val="9"/>
              <c:layout>
                <c:manualLayout>
                  <c:x val="3.88978930307941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3C-4B12-A092-3B83D6B8CAD5}"/>
                </c:ext>
              </c:extLst>
            </c:dLbl>
            <c:dLbl>
              <c:idx val="10"/>
              <c:layout>
                <c:manualLayout>
                  <c:x val="8.4278768233387286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3C-4B12-A092-3B83D6B8CAD5}"/>
                </c:ext>
              </c:extLst>
            </c:dLbl>
            <c:dLbl>
              <c:idx val="11"/>
              <c:layout>
                <c:manualLayout>
                  <c:x val="7.7795786061588296E-2"/>
                  <c:y val="2.8846153846153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3C-4B12-A092-3B83D6B8CAD5}"/>
                </c:ext>
              </c:extLst>
            </c:dLbl>
            <c:dLbl>
              <c:idx val="12"/>
              <c:layout>
                <c:manualLayout>
                  <c:x val="5.4024851431658562E-2"/>
                  <c:y val="1.923076923076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3C-4B12-A092-3B83D6B8C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Лист1!$D$2:$D$15</c:f>
              <c:numCache>
                <c:formatCode>0.0</c:formatCode>
                <c:ptCount val="14"/>
                <c:pt idx="0">
                  <c:v>2.79</c:v>
                </c:pt>
                <c:pt idx="1">
                  <c:v>2.4300000000000002</c:v>
                </c:pt>
                <c:pt idx="2">
                  <c:v>2.04</c:v>
                </c:pt>
                <c:pt idx="3">
                  <c:v>2.57</c:v>
                </c:pt>
                <c:pt idx="5">
                  <c:v>2.4</c:v>
                </c:pt>
                <c:pt idx="6">
                  <c:v>2.5099999999999998</c:v>
                </c:pt>
                <c:pt idx="7">
                  <c:v>2.58</c:v>
                </c:pt>
                <c:pt idx="9">
                  <c:v>2.68</c:v>
                </c:pt>
                <c:pt idx="10">
                  <c:v>2.19</c:v>
                </c:pt>
                <c:pt idx="11">
                  <c:v>2.17</c:v>
                </c:pt>
                <c:pt idx="12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13C-4B12-A092-3B83D6B8C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124224"/>
        <c:axId val="705124616"/>
      </c:radarChart>
      <c:catAx>
        <c:axId val="70512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5124616"/>
        <c:crosses val="autoZero"/>
        <c:auto val="1"/>
        <c:lblAlgn val="ctr"/>
        <c:lblOffset val="100"/>
        <c:noMultiLvlLbl val="0"/>
      </c:catAx>
      <c:valAx>
        <c:axId val="705124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crossAx val="7051242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239606596987369"/>
          <c:y val="1.6260094891984656E-2"/>
          <c:w val="0.17328194591559362"/>
          <c:h val="0.4792847769028870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2752289675298"/>
          <c:y val="0.10887196285987795"/>
          <c:w val="0.48799057330151396"/>
          <c:h val="0.79345621150834711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Города регионов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8946515397084E-2"/>
                  <c:y val="0.110569105691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40-4A56-8D9B-4DBC67CA5E0A}"/>
                </c:ext>
              </c:extLst>
            </c:dLbl>
            <c:dLbl>
              <c:idx val="1"/>
              <c:layout>
                <c:manualLayout>
                  <c:x val="-3.6736898973527825E-2"/>
                  <c:y val="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40-4A56-8D9B-4DBC67CA5E0A}"/>
                </c:ext>
              </c:extLst>
            </c:dLbl>
            <c:dLbl>
              <c:idx val="2"/>
              <c:layout>
                <c:manualLayout>
                  <c:x val="-6.6990815775256701E-2"/>
                  <c:y val="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40-4A56-8D9B-4DBC67CA5E0A}"/>
                </c:ext>
              </c:extLst>
            </c:dLbl>
            <c:dLbl>
              <c:idx val="3"/>
              <c:layout>
                <c:manualLayout>
                  <c:x val="-7.3473797947055719E-2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40-4A56-8D9B-4DBC67CA5E0A}"/>
                </c:ext>
              </c:extLst>
            </c:dLbl>
            <c:dLbl>
              <c:idx val="5"/>
              <c:layout>
                <c:manualLayout>
                  <c:x val="-6.0507833603457593E-2"/>
                  <c:y val="-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40-4A56-8D9B-4DBC67CA5E0A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40-4A56-8D9B-4DBC67CA5E0A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40-4A56-8D9B-4DBC67CA5E0A}"/>
                </c:ext>
              </c:extLst>
            </c:dLbl>
            <c:dLbl>
              <c:idx val="9"/>
              <c:layout>
                <c:manualLayout>
                  <c:x val="6.6990815775256618E-2"/>
                  <c:y val="-4.552845528455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40-4A56-8D9B-4DBC67CA5E0A}"/>
                </c:ext>
              </c:extLst>
            </c:dLbl>
            <c:dLbl>
              <c:idx val="10"/>
              <c:layout>
                <c:manualLayout>
                  <c:x val="7.5634792004321952E-2"/>
                  <c:y val="-9.756097560975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40-4A56-8D9B-4DBC67CA5E0A}"/>
                </c:ext>
              </c:extLst>
            </c:dLbl>
            <c:dLbl>
              <c:idx val="11"/>
              <c:layout>
                <c:manualLayout>
                  <c:x val="8.4278768233387313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40-4A56-8D9B-4DBC67CA5E0A}"/>
                </c:ext>
              </c:extLst>
            </c:dLbl>
            <c:dLbl>
              <c:idx val="12"/>
              <c:layout>
                <c:manualLayout>
                  <c:x val="6.9151809832522962E-2"/>
                  <c:y val="6.17886178861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40-4A56-8D9B-4DBC67CA5E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2.83</c:v>
                </c:pt>
                <c:pt idx="1">
                  <c:v>2.56</c:v>
                </c:pt>
                <c:pt idx="2">
                  <c:v>2.1800000000000002</c:v>
                </c:pt>
                <c:pt idx="3">
                  <c:v>2.63</c:v>
                </c:pt>
                <c:pt idx="5">
                  <c:v>2.4500000000000002</c:v>
                </c:pt>
                <c:pt idx="6">
                  <c:v>2.4700000000000002</c:v>
                </c:pt>
                <c:pt idx="7">
                  <c:v>2.5</c:v>
                </c:pt>
                <c:pt idx="9">
                  <c:v>2.59</c:v>
                </c:pt>
                <c:pt idx="10">
                  <c:v>2.21</c:v>
                </c:pt>
                <c:pt idx="11">
                  <c:v>2.36</c:v>
                </c:pt>
                <c:pt idx="12">
                  <c:v>2.3199999999999998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40-4A56-8D9B-4DBC67CA5E0A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Сельские поселения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770934629929769E-2"/>
                  <c:y val="3.90243902439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40-4A56-8D9B-4DBC67CA5E0A}"/>
                </c:ext>
              </c:extLst>
            </c:dLbl>
            <c:dLbl>
              <c:idx val="1"/>
              <c:layout>
                <c:manualLayout>
                  <c:x val="6.4829821717990272E-3"/>
                  <c:y val="3.902439024390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40-4A56-8D9B-4DBC67CA5E0A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40-4A56-8D9B-4DBC67CA5E0A}"/>
                </c:ext>
              </c:extLst>
            </c:dLbl>
            <c:dLbl>
              <c:idx val="3"/>
              <c:layout>
                <c:manualLayout>
                  <c:x val="-1.9448946515397084E-2"/>
                  <c:y val="4.22764227642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40-4A56-8D9B-4DBC67CA5E0A}"/>
                </c:ext>
              </c:extLst>
            </c:dLbl>
            <c:dLbl>
              <c:idx val="5"/>
              <c:layout>
                <c:manualLayout>
                  <c:x val="0"/>
                  <c:y val="-5.20325203252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40-4A56-8D9B-4DBC67CA5E0A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40-4A56-8D9B-4DBC67CA5E0A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40-4A56-8D9B-4DBC67CA5E0A}"/>
                </c:ext>
              </c:extLst>
            </c:dLbl>
            <c:dLbl>
              <c:idx val="9"/>
              <c:layout>
                <c:manualLayout>
                  <c:x val="0"/>
                  <c:y val="-6.50406504065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040-4A56-8D9B-4DBC67CA5E0A}"/>
                </c:ext>
              </c:extLst>
            </c:dLbl>
            <c:dLbl>
              <c:idx val="10"/>
              <c:layout>
                <c:manualLayout>
                  <c:x val="1.2965964343598054E-2"/>
                  <c:y val="-2.276422764227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040-4A56-8D9B-4DBC67CA5E0A}"/>
                </c:ext>
              </c:extLst>
            </c:dLbl>
            <c:dLbl>
              <c:idx val="11"/>
              <c:layout>
                <c:manualLayout>
                  <c:x val="6.4829821717990272E-3"/>
                  <c:y val="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40-4A56-8D9B-4DBC67CA5E0A}"/>
                </c:ext>
              </c:extLst>
            </c:dLbl>
            <c:dLbl>
              <c:idx val="12"/>
              <c:layout>
                <c:manualLayout>
                  <c:x val="2.1609940572663425E-2"/>
                  <c:y val="8.1860990145030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040-4A56-8D9B-4DBC67CA5E0A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2.79</c:v>
                </c:pt>
                <c:pt idx="1">
                  <c:v>2.54</c:v>
                </c:pt>
                <c:pt idx="2">
                  <c:v>2.42</c:v>
                </c:pt>
                <c:pt idx="3">
                  <c:v>2.72</c:v>
                </c:pt>
                <c:pt idx="5">
                  <c:v>2.5099999999999998</c:v>
                </c:pt>
                <c:pt idx="6">
                  <c:v>2.41</c:v>
                </c:pt>
                <c:pt idx="7">
                  <c:v>2.57</c:v>
                </c:pt>
                <c:pt idx="9">
                  <c:v>2.73</c:v>
                </c:pt>
                <c:pt idx="10">
                  <c:v>2.31</c:v>
                </c:pt>
                <c:pt idx="11">
                  <c:v>2.31</c:v>
                </c:pt>
                <c:pt idx="12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040-4A56-8D9B-4DBC67CA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126184"/>
        <c:axId val="709832784"/>
      </c:radarChart>
      <c:catAx>
        <c:axId val="70512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9832784"/>
        <c:crosses val="autoZero"/>
        <c:auto val="1"/>
        <c:lblAlgn val="ctr"/>
        <c:lblOffset val="100"/>
        <c:noMultiLvlLbl val="0"/>
      </c:catAx>
      <c:valAx>
        <c:axId val="709832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crossAx val="70512618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82239606596987369"/>
          <c:y val="1.2612545538100532E-2"/>
          <c:w val="0.17064536300871627"/>
          <c:h val="0.1939488813898262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01206620005834"/>
          <c:y val="0.14867766529183851"/>
          <c:w val="0.45125364537766105"/>
          <c:h val="0.77357767779027609"/>
        </c:manualLayout>
      </c:layout>
      <c:radarChart>
        <c:radarStyle val="marker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Гимназии, лицеи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8946515397084E-2"/>
                  <c:y val="0.11056910569105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0-4807-A5F6-28DCE180C81E}"/>
                </c:ext>
              </c:extLst>
            </c:dLbl>
            <c:dLbl>
              <c:idx val="1"/>
              <c:layout>
                <c:manualLayout>
                  <c:x val="-3.6736898973527825E-2"/>
                  <c:y val="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0-4807-A5F6-28DCE180C81E}"/>
                </c:ext>
              </c:extLst>
            </c:dLbl>
            <c:dLbl>
              <c:idx val="2"/>
              <c:layout>
                <c:manualLayout>
                  <c:x val="-6.6990815775256701E-2"/>
                  <c:y val="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0-4807-A5F6-28DCE180C81E}"/>
                </c:ext>
              </c:extLst>
            </c:dLbl>
            <c:dLbl>
              <c:idx val="3"/>
              <c:layout>
                <c:manualLayout>
                  <c:x val="-7.3473797947055719E-2"/>
                  <c:y val="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0-4807-A5F6-28DCE180C81E}"/>
                </c:ext>
              </c:extLst>
            </c:dLbl>
            <c:dLbl>
              <c:idx val="5"/>
              <c:layout>
                <c:manualLayout>
                  <c:x val="-6.0507833603457593E-2"/>
                  <c:y val="-7.154471544715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0-4807-A5F6-28DCE180C81E}"/>
                </c:ext>
              </c:extLst>
            </c:dLbl>
            <c:dLbl>
              <c:idx val="6"/>
              <c:layout>
                <c:manualLayout>
                  <c:x val="-4.1058887088060506E-2"/>
                  <c:y val="-0.1008130081300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0-4807-A5F6-28DCE180C81E}"/>
                </c:ext>
              </c:extLst>
            </c:dLbl>
            <c:dLbl>
              <c:idx val="7"/>
              <c:layout>
                <c:manualLayout>
                  <c:x val="-3.0253916801728797E-2"/>
                  <c:y val="-9.756097560975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0-4807-A5F6-28DCE180C81E}"/>
                </c:ext>
              </c:extLst>
            </c:dLbl>
            <c:dLbl>
              <c:idx val="9"/>
              <c:layout>
                <c:manualLayout>
                  <c:x val="6.6990815775256618E-2"/>
                  <c:y val="-4.552845528455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0-4807-A5F6-28DCE180C81E}"/>
                </c:ext>
              </c:extLst>
            </c:dLbl>
            <c:dLbl>
              <c:idx val="10"/>
              <c:layout>
                <c:manualLayout>
                  <c:x val="7.5634792004321952E-2"/>
                  <c:y val="-9.7560975609756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0-4807-A5F6-28DCE180C81E}"/>
                </c:ext>
              </c:extLst>
            </c:dLbl>
            <c:dLbl>
              <c:idx val="11"/>
              <c:layout>
                <c:manualLayout>
                  <c:x val="8.4278768233387313E-2"/>
                  <c:y val="1.951219512195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0-4807-A5F6-28DCE180C81E}"/>
                </c:ext>
              </c:extLst>
            </c:dLbl>
            <c:dLbl>
              <c:idx val="12"/>
              <c:layout>
                <c:manualLayout>
                  <c:x val="6.9151809832522962E-2"/>
                  <c:y val="6.17886178861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A0-4807-A5F6-28DCE180C8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2.86</c:v>
                </c:pt>
                <c:pt idx="1">
                  <c:v>2.5099999999999998</c:v>
                </c:pt>
                <c:pt idx="2">
                  <c:v>2.2000000000000002</c:v>
                </c:pt>
                <c:pt idx="3">
                  <c:v>2.77</c:v>
                </c:pt>
                <c:pt idx="5">
                  <c:v>2.6</c:v>
                </c:pt>
                <c:pt idx="6">
                  <c:v>2.4300000000000002</c:v>
                </c:pt>
                <c:pt idx="7">
                  <c:v>2.57</c:v>
                </c:pt>
                <c:pt idx="9">
                  <c:v>2.6</c:v>
                </c:pt>
                <c:pt idx="10">
                  <c:v>2.17</c:v>
                </c:pt>
                <c:pt idx="11">
                  <c:v>2.31</c:v>
                </c:pt>
                <c:pt idx="12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A0-4807-A5F6-28DCE180C81E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Школы без специализации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3770934629929769E-2"/>
                  <c:y val="3.902439024390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A0-4807-A5F6-28DCE180C81E}"/>
                </c:ext>
              </c:extLst>
            </c:dLbl>
            <c:dLbl>
              <c:idx val="1"/>
              <c:layout>
                <c:manualLayout>
                  <c:x val="-2.1609089787601511E-3"/>
                  <c:y val="3.577235772357723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09724473257695E-2"/>
                      <c:h val="5.19838678701747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1A0-4807-A5F6-28DCE180C81E}"/>
                </c:ext>
              </c:extLst>
            </c:dLbl>
            <c:dLbl>
              <c:idx val="2"/>
              <c:layout>
                <c:manualLayout>
                  <c:x val="7.9235533430788936E-17"/>
                  <c:y val="2.926829268292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A0-4807-A5F6-28DCE180C81E}"/>
                </c:ext>
              </c:extLst>
            </c:dLbl>
            <c:dLbl>
              <c:idx val="3"/>
              <c:layout>
                <c:manualLayout>
                  <c:x val="-1.9448946515397084E-2"/>
                  <c:y val="4.22764227642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A0-4807-A5F6-28DCE180C81E}"/>
                </c:ext>
              </c:extLst>
            </c:dLbl>
            <c:dLbl>
              <c:idx val="5"/>
              <c:layout>
                <c:manualLayout>
                  <c:x val="0"/>
                  <c:y val="-5.20325203252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A0-4807-A5F6-28DCE180C81E}"/>
                </c:ext>
              </c:extLst>
            </c:dLbl>
            <c:dLbl>
              <c:idx val="6"/>
              <c:layout>
                <c:manualLayout>
                  <c:x val="1.728795245813074E-2"/>
                  <c:y val="-4.878048780487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A0-4807-A5F6-28DCE180C81E}"/>
                </c:ext>
              </c:extLst>
            </c:dLbl>
            <c:dLbl>
              <c:idx val="7"/>
              <c:layout>
                <c:manualLayout>
                  <c:x val="1.2965964343598054E-2"/>
                  <c:y val="-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A0-4807-A5F6-28DCE180C81E}"/>
                </c:ext>
              </c:extLst>
            </c:dLbl>
            <c:dLbl>
              <c:idx val="9"/>
              <c:layout>
                <c:manualLayout>
                  <c:x val="0"/>
                  <c:y val="-6.50406504065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A0-4807-A5F6-28DCE180C81E}"/>
                </c:ext>
              </c:extLst>
            </c:dLbl>
            <c:dLbl>
              <c:idx val="10"/>
              <c:layout>
                <c:manualLayout>
                  <c:x val="1.2965964343598054E-2"/>
                  <c:y val="-2.2764227642276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A0-4807-A5F6-28DCE180C81E}"/>
                </c:ext>
              </c:extLst>
            </c:dLbl>
            <c:dLbl>
              <c:idx val="11"/>
              <c:layout>
                <c:manualLayout>
                  <c:x val="6.4829821717990272E-3"/>
                  <c:y val="1.300813008130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A0-4807-A5F6-28DCE180C81E}"/>
                </c:ext>
              </c:extLst>
            </c:dLbl>
            <c:dLbl>
              <c:idx val="12"/>
              <c:layout>
                <c:manualLayout>
                  <c:x val="-4.3219881145326851E-3"/>
                  <c:y val="2.92682926829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A0-4807-A5F6-28DCE180C81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Анализ рабочей ситуации</c:v>
                </c:pt>
                <c:pt idx="1">
                  <c:v>Целеполагание и планирование</c:v>
                </c:pt>
                <c:pt idx="2">
                  <c:v>Текущий контроль</c:v>
                </c:pt>
                <c:pt idx="3">
                  <c:v>Оценка результата (продукта)</c:v>
                </c:pt>
                <c:pt idx="5">
                  <c:v>Поиск информации</c:v>
                </c:pt>
                <c:pt idx="6">
                  <c:v>Извлечение информации</c:v>
                </c:pt>
                <c:pt idx="7">
                  <c:v>Обработка информации</c:v>
                </c:pt>
                <c:pt idx="9">
                  <c:v>Письменная коммуникация</c:v>
                </c:pt>
                <c:pt idx="10">
                  <c:v>Публичное выступление</c:v>
                </c:pt>
                <c:pt idx="11">
                  <c:v>Ведение диалога</c:v>
                </c:pt>
                <c:pt idx="12">
                  <c:v>Продуктивная групповая коммуникация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2.8</c:v>
                </c:pt>
                <c:pt idx="1">
                  <c:v>2.56</c:v>
                </c:pt>
                <c:pt idx="2">
                  <c:v>2.2999999999999998</c:v>
                </c:pt>
                <c:pt idx="3">
                  <c:v>2.65</c:v>
                </c:pt>
                <c:pt idx="5">
                  <c:v>2.46</c:v>
                </c:pt>
                <c:pt idx="6">
                  <c:v>2.44</c:v>
                </c:pt>
                <c:pt idx="7">
                  <c:v>2.5299999999999998</c:v>
                </c:pt>
                <c:pt idx="9">
                  <c:v>2.66</c:v>
                </c:pt>
                <c:pt idx="10">
                  <c:v>2.27</c:v>
                </c:pt>
                <c:pt idx="11">
                  <c:v>2.34</c:v>
                </c:pt>
                <c:pt idx="12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1A0-4807-A5F6-28DCE180C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9833960"/>
        <c:axId val="709834352"/>
      </c:radarChart>
      <c:catAx>
        <c:axId val="70983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834352"/>
        <c:crosses val="autoZero"/>
        <c:auto val="1"/>
        <c:lblAlgn val="ctr"/>
        <c:lblOffset val="100"/>
        <c:noMultiLvlLbl val="0"/>
      </c:catAx>
      <c:valAx>
        <c:axId val="70983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098339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4301016262756"/>
          <c:y val="1.5873015873015872E-2"/>
          <c:w val="0.18793331546684702"/>
          <c:h val="0.1679326547596184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6BA9C-07FB-41AA-A9A9-95B38B89FA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D67C1-E1AB-4527-8E15-D2311816CA01}">
      <dgm:prSet phldrT="[Текст]"/>
      <dgm:spPr/>
      <dgm:t>
        <a:bodyPr/>
        <a:lstStyle/>
        <a:p>
          <a:r>
            <a:rPr lang="ru-RU" b="1" dirty="0"/>
            <a:t>работодатель</a:t>
          </a:r>
        </a:p>
      </dgm:t>
    </dgm:pt>
    <dgm:pt modelId="{F22C9F0A-9478-49DE-AD37-CF1A2B1C85A8}" type="parTrans" cxnId="{A926D5E3-CDAD-4DD8-8C2C-9E0FF7BDEAA0}">
      <dgm:prSet/>
      <dgm:spPr/>
      <dgm:t>
        <a:bodyPr/>
        <a:lstStyle/>
        <a:p>
          <a:endParaRPr lang="ru-RU"/>
        </a:p>
      </dgm:t>
    </dgm:pt>
    <dgm:pt modelId="{79CEC6CD-B850-49AB-96EF-CADAE19F4E94}" type="sibTrans" cxnId="{A926D5E3-CDAD-4DD8-8C2C-9E0FF7BDEAA0}">
      <dgm:prSet/>
      <dgm:spPr/>
      <dgm:t>
        <a:bodyPr/>
        <a:lstStyle/>
        <a:p>
          <a:endParaRPr lang="ru-RU"/>
        </a:p>
      </dgm:t>
    </dgm:pt>
    <dgm:pt modelId="{1649786C-F92F-4B55-AC6F-61544BA100C9}">
      <dgm:prSet phldrT="[Текст]"/>
      <dgm:spPr/>
      <dgm:t>
        <a:bodyPr/>
        <a:lstStyle/>
        <a:p>
          <a:r>
            <a:rPr lang="ru-RU" dirty="0"/>
            <a:t>увеличилась доля </a:t>
          </a:r>
          <a:r>
            <a:rPr lang="ru-RU" dirty="0" err="1"/>
            <a:t>нерутинного</a:t>
          </a:r>
          <a:r>
            <a:rPr lang="ru-RU" dirty="0"/>
            <a:t> труда, основанного на коммуникации, кооперации, аналитическом мышлении и креативности</a:t>
          </a:r>
        </a:p>
      </dgm:t>
    </dgm:pt>
    <dgm:pt modelId="{54E86618-C4B2-48D6-B6B1-D7BCE5E18DDA}" type="parTrans" cxnId="{90CC7081-5A1A-4B50-B93F-A23DA60AA706}">
      <dgm:prSet/>
      <dgm:spPr/>
      <dgm:t>
        <a:bodyPr/>
        <a:lstStyle/>
        <a:p>
          <a:endParaRPr lang="ru-RU"/>
        </a:p>
      </dgm:t>
    </dgm:pt>
    <dgm:pt modelId="{353AEC63-D166-496D-8ABC-31534E66D514}" type="sibTrans" cxnId="{90CC7081-5A1A-4B50-B93F-A23DA60AA706}">
      <dgm:prSet/>
      <dgm:spPr/>
      <dgm:t>
        <a:bodyPr/>
        <a:lstStyle/>
        <a:p>
          <a:endParaRPr lang="ru-RU"/>
        </a:p>
      </dgm:t>
    </dgm:pt>
    <dgm:pt modelId="{823F2941-13B9-496D-BCB3-9F447E630EAF}">
      <dgm:prSet phldrT="[Текст]"/>
      <dgm:spPr/>
      <dgm:t>
        <a:bodyPr/>
        <a:lstStyle/>
        <a:p>
          <a:r>
            <a:rPr lang="ru-RU" dirty="0"/>
            <a:t>успешность трудовой адаптации зависит от </a:t>
          </a:r>
          <a:r>
            <a:rPr lang="ru-RU" dirty="0" err="1"/>
            <a:t>сформированности</a:t>
          </a:r>
          <a:r>
            <a:rPr lang="ru-RU" dirty="0"/>
            <a:t>  у выпускника универсальных  компетенций</a:t>
          </a:r>
        </a:p>
      </dgm:t>
    </dgm:pt>
    <dgm:pt modelId="{754477F7-CABA-41F1-8C86-5E56624005FB}" type="parTrans" cxnId="{605269DF-6018-416C-86F9-43F8E67A930E}">
      <dgm:prSet/>
      <dgm:spPr/>
      <dgm:t>
        <a:bodyPr/>
        <a:lstStyle/>
        <a:p>
          <a:endParaRPr lang="ru-RU"/>
        </a:p>
      </dgm:t>
    </dgm:pt>
    <dgm:pt modelId="{5D16B52D-B527-456C-AD86-80AE4C8BDBDC}" type="sibTrans" cxnId="{605269DF-6018-416C-86F9-43F8E67A930E}">
      <dgm:prSet/>
      <dgm:spPr/>
      <dgm:t>
        <a:bodyPr/>
        <a:lstStyle/>
        <a:p>
          <a:endParaRPr lang="ru-RU"/>
        </a:p>
      </dgm:t>
    </dgm:pt>
    <dgm:pt modelId="{313D55E5-C078-4491-8B21-E63E72DB819C}">
      <dgm:prSet phldrT="[Текст]"/>
      <dgm:spPr/>
      <dgm:t>
        <a:bodyPr/>
        <a:lstStyle/>
        <a:p>
          <a:r>
            <a:rPr lang="ru-RU" b="1" dirty="0"/>
            <a:t>государство</a:t>
          </a:r>
        </a:p>
      </dgm:t>
    </dgm:pt>
    <dgm:pt modelId="{4F5969CA-898A-41B5-8D6A-B153E79B8B91}" type="parTrans" cxnId="{477D827D-6094-4BF5-98D8-5B1E457B0F8B}">
      <dgm:prSet/>
      <dgm:spPr/>
      <dgm:t>
        <a:bodyPr/>
        <a:lstStyle/>
        <a:p>
          <a:endParaRPr lang="ru-RU"/>
        </a:p>
      </dgm:t>
    </dgm:pt>
    <dgm:pt modelId="{C5978AE9-9323-48C7-BD0B-C927F6CB8162}" type="sibTrans" cxnId="{477D827D-6094-4BF5-98D8-5B1E457B0F8B}">
      <dgm:prSet/>
      <dgm:spPr/>
      <dgm:t>
        <a:bodyPr/>
        <a:lstStyle/>
        <a:p>
          <a:endParaRPr lang="ru-RU"/>
        </a:p>
      </dgm:t>
    </dgm:pt>
    <dgm:pt modelId="{1DF6BD1E-8921-4604-9FDC-05985A8A66C9}">
      <dgm:prSet phldrT="[Текст]"/>
      <dgm:spPr/>
      <dgm:t>
        <a:bodyPr/>
        <a:lstStyle/>
        <a:p>
          <a:r>
            <a:rPr lang="ru-RU" dirty="0"/>
            <a:t>УК отличаются от профессиональных компетенций тем, что они могут быть основой для успешной деятельности в разных сферах деятельности и на разных уровнях занимаемых должностей</a:t>
          </a:r>
        </a:p>
      </dgm:t>
    </dgm:pt>
    <dgm:pt modelId="{55B1C5E7-4EDF-439E-8147-F5207180AE70}" type="parTrans" cxnId="{847597B1-BDA4-4456-B748-71235221D524}">
      <dgm:prSet/>
      <dgm:spPr/>
      <dgm:t>
        <a:bodyPr/>
        <a:lstStyle/>
        <a:p>
          <a:endParaRPr lang="ru-RU"/>
        </a:p>
      </dgm:t>
    </dgm:pt>
    <dgm:pt modelId="{C8099383-33F6-4A1D-B5B2-06CC27DB2231}" type="sibTrans" cxnId="{847597B1-BDA4-4456-B748-71235221D524}">
      <dgm:prSet/>
      <dgm:spPr/>
      <dgm:t>
        <a:bodyPr/>
        <a:lstStyle/>
        <a:p>
          <a:endParaRPr lang="ru-RU"/>
        </a:p>
      </dgm:t>
    </dgm:pt>
    <dgm:pt modelId="{51AAEAC4-ECCB-4E39-A84D-A1FF1F3F4036}">
      <dgm:prSet phldrT="[Текст]"/>
      <dgm:spPr/>
      <dgm:t>
        <a:bodyPr/>
        <a:lstStyle/>
        <a:p>
          <a:r>
            <a:rPr lang="ru-RU" altLang="ru-RU" dirty="0"/>
            <a:t>специализированные профессиональные компетенции в эпоху неопределенности обновляются достаточно быстро, а универсальные способы деятельности, доля которых в ее структуре растет, имеют более длительный «жизненный цикл»;</a:t>
          </a:r>
          <a:endParaRPr lang="ru-RU" dirty="0"/>
        </a:p>
      </dgm:t>
    </dgm:pt>
    <dgm:pt modelId="{3C30DD8F-00A1-4E9D-8FE1-5C033522D62B}" type="parTrans" cxnId="{D16C1BD9-ECEB-4211-8CB2-0D132C2AD0F4}">
      <dgm:prSet/>
      <dgm:spPr/>
      <dgm:t>
        <a:bodyPr/>
        <a:lstStyle/>
        <a:p>
          <a:endParaRPr lang="ru-RU"/>
        </a:p>
      </dgm:t>
    </dgm:pt>
    <dgm:pt modelId="{4219CF89-690B-48F4-8732-A39ECC4F8E47}" type="sibTrans" cxnId="{D16C1BD9-ECEB-4211-8CB2-0D132C2AD0F4}">
      <dgm:prSet/>
      <dgm:spPr/>
      <dgm:t>
        <a:bodyPr/>
        <a:lstStyle/>
        <a:p>
          <a:endParaRPr lang="ru-RU"/>
        </a:p>
      </dgm:t>
    </dgm:pt>
    <dgm:pt modelId="{4072F93C-7460-4974-A954-4DC095B8550C}">
      <dgm:prSet phldrT="[Текст]"/>
      <dgm:spPr/>
      <dgm:t>
        <a:bodyPr/>
        <a:lstStyle/>
        <a:p>
          <a:r>
            <a:rPr lang="ru-RU" b="1" dirty="0"/>
            <a:t>студент</a:t>
          </a:r>
        </a:p>
      </dgm:t>
    </dgm:pt>
    <dgm:pt modelId="{84C034C6-A118-4C62-A913-240EAFEC6BE8}" type="parTrans" cxnId="{1CCF27B9-C64D-4EC3-86DF-62F1D4C9EFCE}">
      <dgm:prSet/>
      <dgm:spPr/>
      <dgm:t>
        <a:bodyPr/>
        <a:lstStyle/>
        <a:p>
          <a:endParaRPr lang="ru-RU"/>
        </a:p>
      </dgm:t>
    </dgm:pt>
    <dgm:pt modelId="{61A23784-B106-4102-92E2-75FFE18BE40A}" type="sibTrans" cxnId="{1CCF27B9-C64D-4EC3-86DF-62F1D4C9EFCE}">
      <dgm:prSet/>
      <dgm:spPr/>
      <dgm:t>
        <a:bodyPr/>
        <a:lstStyle/>
        <a:p>
          <a:endParaRPr lang="ru-RU"/>
        </a:p>
      </dgm:t>
    </dgm:pt>
    <dgm:pt modelId="{AA9542D2-8A62-45DD-B19D-14D770E5C685}">
      <dgm:prSet phldrT="[Текст]"/>
      <dgm:spPr/>
      <dgm:t>
        <a:bodyPr/>
        <a:lstStyle/>
        <a:p>
          <a:r>
            <a:rPr lang="ru-RU" dirty="0"/>
            <a:t>по результатам опроса 36 тыс. студентов об оценке качества высшего образования в условиях пандемии COVID-19 и после нее, каждый пятый считает, что приобретение мягких навыков (которые часто входят в состав УК) во время обучения важнее, чем приобретение узкопрофильных знаний и умений</a:t>
          </a:r>
        </a:p>
      </dgm:t>
    </dgm:pt>
    <dgm:pt modelId="{08F15DF3-2513-48C3-B9CA-057D4AD7E3B6}" type="parTrans" cxnId="{B1A529E6-0795-47A0-BD15-097E466AB99D}">
      <dgm:prSet/>
      <dgm:spPr/>
      <dgm:t>
        <a:bodyPr/>
        <a:lstStyle/>
        <a:p>
          <a:endParaRPr lang="ru-RU"/>
        </a:p>
      </dgm:t>
    </dgm:pt>
    <dgm:pt modelId="{E7A7D873-8F65-4428-94E0-DDEE6997707F}" type="sibTrans" cxnId="{B1A529E6-0795-47A0-BD15-097E466AB99D}">
      <dgm:prSet/>
      <dgm:spPr/>
      <dgm:t>
        <a:bodyPr/>
        <a:lstStyle/>
        <a:p>
          <a:endParaRPr lang="ru-RU"/>
        </a:p>
      </dgm:t>
    </dgm:pt>
    <dgm:pt modelId="{B4BDB5DC-2443-439E-899A-3453B9B138E1}">
      <dgm:prSet phldrT="[Текст]"/>
      <dgm:spPr/>
      <dgm:t>
        <a:bodyPr/>
        <a:lstStyle/>
        <a:p>
          <a:r>
            <a:rPr lang="ru-RU" altLang="ru-RU" dirty="0"/>
            <a:t>УК вносят более существенный вклад в эффективность персонала по сравнению с профессиональными умениями и навыками</a:t>
          </a:r>
          <a:endParaRPr lang="ru-RU" dirty="0"/>
        </a:p>
      </dgm:t>
    </dgm:pt>
    <dgm:pt modelId="{41842F24-B1C5-46F8-9EF9-586CC67AB948}" type="parTrans" cxnId="{30060326-D560-4F1D-BECB-C24F73A0AE76}">
      <dgm:prSet/>
      <dgm:spPr/>
      <dgm:t>
        <a:bodyPr/>
        <a:lstStyle/>
        <a:p>
          <a:endParaRPr lang="ru-RU"/>
        </a:p>
      </dgm:t>
    </dgm:pt>
    <dgm:pt modelId="{1893FFF0-D9FE-4BB4-9022-AC4A953E88A4}" type="sibTrans" cxnId="{30060326-D560-4F1D-BECB-C24F73A0AE76}">
      <dgm:prSet/>
      <dgm:spPr/>
      <dgm:t>
        <a:bodyPr/>
        <a:lstStyle/>
        <a:p>
          <a:endParaRPr lang="ru-RU"/>
        </a:p>
      </dgm:t>
    </dgm:pt>
    <dgm:pt modelId="{C926B6FD-B5A4-46BD-B88C-A59B8F626D46}">
      <dgm:prSet/>
      <dgm:spPr/>
      <dgm:t>
        <a:bodyPr/>
        <a:lstStyle/>
        <a:p>
          <a:r>
            <a:rPr lang="ru-RU" dirty="0"/>
            <a:t>УК, будучи более гибкими, могут компенсировать недостаток в развитии когнитивных навыков</a:t>
          </a:r>
        </a:p>
      </dgm:t>
    </dgm:pt>
    <dgm:pt modelId="{A167A88A-50F7-4D7D-A79C-B2F6EA816230}" type="parTrans" cxnId="{E66D816D-6E70-4FD1-8C4C-03571DD7AD17}">
      <dgm:prSet/>
      <dgm:spPr/>
      <dgm:t>
        <a:bodyPr/>
        <a:lstStyle/>
        <a:p>
          <a:endParaRPr lang="ru-RU"/>
        </a:p>
      </dgm:t>
    </dgm:pt>
    <dgm:pt modelId="{958ECFC3-A9F6-42A0-9323-A81BB8923503}" type="sibTrans" cxnId="{E66D816D-6E70-4FD1-8C4C-03571DD7AD17}">
      <dgm:prSet/>
      <dgm:spPr/>
      <dgm:t>
        <a:bodyPr/>
        <a:lstStyle/>
        <a:p>
          <a:endParaRPr lang="ru-RU"/>
        </a:p>
      </dgm:t>
    </dgm:pt>
    <dgm:pt modelId="{0566384E-EB95-4283-A154-EF3C4DFAA40F}" type="pres">
      <dgm:prSet presAssocID="{36F6BA9C-07FB-41AA-A9A9-95B38B89FA16}" presName="Name0" presStyleCnt="0">
        <dgm:presLayoutVars>
          <dgm:dir/>
          <dgm:animLvl val="lvl"/>
          <dgm:resizeHandles val="exact"/>
        </dgm:presLayoutVars>
      </dgm:prSet>
      <dgm:spPr/>
    </dgm:pt>
    <dgm:pt modelId="{6EEB1E05-BC72-48C8-B8B0-B701C71DB973}" type="pres">
      <dgm:prSet presAssocID="{ADBD67C1-E1AB-4527-8E15-D2311816CA01}" presName="composite" presStyleCnt="0"/>
      <dgm:spPr/>
    </dgm:pt>
    <dgm:pt modelId="{72DE978B-E63E-4B05-8C3C-928237A3B34B}" type="pres">
      <dgm:prSet presAssocID="{ADBD67C1-E1AB-4527-8E15-D2311816CA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A3E997-75A2-41C4-9008-4B6E622C890D}" type="pres">
      <dgm:prSet presAssocID="{ADBD67C1-E1AB-4527-8E15-D2311816CA01}" presName="desTx" presStyleLbl="alignAccFollowNode1" presStyleIdx="0" presStyleCnt="3">
        <dgm:presLayoutVars>
          <dgm:bulletEnabled val="1"/>
        </dgm:presLayoutVars>
      </dgm:prSet>
      <dgm:spPr/>
    </dgm:pt>
    <dgm:pt modelId="{EDFA36ED-CA68-49C6-A71C-7196F6DC5534}" type="pres">
      <dgm:prSet presAssocID="{79CEC6CD-B850-49AB-96EF-CADAE19F4E94}" presName="space" presStyleCnt="0"/>
      <dgm:spPr/>
    </dgm:pt>
    <dgm:pt modelId="{6F99ED4A-CC71-41DB-BF8D-AD03235D21F6}" type="pres">
      <dgm:prSet presAssocID="{313D55E5-C078-4491-8B21-E63E72DB819C}" presName="composite" presStyleCnt="0"/>
      <dgm:spPr/>
    </dgm:pt>
    <dgm:pt modelId="{147918A5-0DA5-41E6-B55C-0ABFD3512CC5}" type="pres">
      <dgm:prSet presAssocID="{313D55E5-C078-4491-8B21-E63E72DB81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9C9CBE7-5464-49F0-B161-2DF32B6AA396}" type="pres">
      <dgm:prSet presAssocID="{313D55E5-C078-4491-8B21-E63E72DB819C}" presName="desTx" presStyleLbl="alignAccFollowNode1" presStyleIdx="1" presStyleCnt="3">
        <dgm:presLayoutVars>
          <dgm:bulletEnabled val="1"/>
        </dgm:presLayoutVars>
      </dgm:prSet>
      <dgm:spPr/>
    </dgm:pt>
    <dgm:pt modelId="{9806D428-0BE2-48D3-B727-0FFEF7AF886A}" type="pres">
      <dgm:prSet presAssocID="{C5978AE9-9323-48C7-BD0B-C927F6CB8162}" presName="space" presStyleCnt="0"/>
      <dgm:spPr/>
    </dgm:pt>
    <dgm:pt modelId="{DCEA5787-E680-4F21-A6F7-9034AAB9BE3C}" type="pres">
      <dgm:prSet presAssocID="{4072F93C-7460-4974-A954-4DC095B8550C}" presName="composite" presStyleCnt="0"/>
      <dgm:spPr/>
    </dgm:pt>
    <dgm:pt modelId="{3379C01E-63EA-4AAD-A9B8-5558BE55FC12}" type="pres">
      <dgm:prSet presAssocID="{4072F93C-7460-4974-A954-4DC095B855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7A4688B-1141-4F8F-85BB-7761FCCD28BB}" type="pres">
      <dgm:prSet presAssocID="{4072F93C-7460-4974-A954-4DC095B8550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0060326-D560-4F1D-BECB-C24F73A0AE76}" srcId="{ADBD67C1-E1AB-4527-8E15-D2311816CA01}" destId="{B4BDB5DC-2443-439E-899A-3453B9B138E1}" srcOrd="1" destOrd="0" parTransId="{41842F24-B1C5-46F8-9EF9-586CC67AB948}" sibTransId="{1893FFF0-D9FE-4BB4-9022-AC4A953E88A4}"/>
    <dgm:cxn modelId="{1A70592B-88A2-4723-AB3B-A72A7B5E7D20}" type="presOf" srcId="{1649786C-F92F-4B55-AC6F-61544BA100C9}" destId="{95A3E997-75A2-41C4-9008-4B6E622C890D}" srcOrd="0" destOrd="0" presId="urn:microsoft.com/office/officeart/2005/8/layout/hList1"/>
    <dgm:cxn modelId="{48C68034-CA45-48CE-99FF-BEF71103396F}" type="presOf" srcId="{51AAEAC4-ECCB-4E39-A84D-A1FF1F3F4036}" destId="{19C9CBE7-5464-49F0-B161-2DF32B6AA396}" srcOrd="0" destOrd="2" presId="urn:microsoft.com/office/officeart/2005/8/layout/hList1"/>
    <dgm:cxn modelId="{B88F495E-E411-4FE4-ACF8-BCA72F67549F}" type="presOf" srcId="{823F2941-13B9-496D-BCB3-9F447E630EAF}" destId="{95A3E997-75A2-41C4-9008-4B6E622C890D}" srcOrd="0" destOrd="2" presId="urn:microsoft.com/office/officeart/2005/8/layout/hList1"/>
    <dgm:cxn modelId="{A3387A42-4511-4795-9AB4-67F1D926CE21}" type="presOf" srcId="{AA9542D2-8A62-45DD-B19D-14D770E5C685}" destId="{87A4688B-1141-4F8F-85BB-7761FCCD28BB}" srcOrd="0" destOrd="0" presId="urn:microsoft.com/office/officeart/2005/8/layout/hList1"/>
    <dgm:cxn modelId="{E66D816D-6E70-4FD1-8C4C-03571DD7AD17}" srcId="{313D55E5-C078-4491-8B21-E63E72DB819C}" destId="{C926B6FD-B5A4-46BD-B88C-A59B8F626D46}" srcOrd="1" destOrd="0" parTransId="{A167A88A-50F7-4D7D-A79C-B2F6EA816230}" sibTransId="{958ECFC3-A9F6-42A0-9323-A81BB8923503}"/>
    <dgm:cxn modelId="{99555755-2527-40F6-887E-D73FB7E1FFF4}" type="presOf" srcId="{36F6BA9C-07FB-41AA-A9A9-95B38B89FA16}" destId="{0566384E-EB95-4283-A154-EF3C4DFAA40F}" srcOrd="0" destOrd="0" presId="urn:microsoft.com/office/officeart/2005/8/layout/hList1"/>
    <dgm:cxn modelId="{477D827D-6094-4BF5-98D8-5B1E457B0F8B}" srcId="{36F6BA9C-07FB-41AA-A9A9-95B38B89FA16}" destId="{313D55E5-C078-4491-8B21-E63E72DB819C}" srcOrd="1" destOrd="0" parTransId="{4F5969CA-898A-41B5-8D6A-B153E79B8B91}" sibTransId="{C5978AE9-9323-48C7-BD0B-C927F6CB8162}"/>
    <dgm:cxn modelId="{90CC7081-5A1A-4B50-B93F-A23DA60AA706}" srcId="{ADBD67C1-E1AB-4527-8E15-D2311816CA01}" destId="{1649786C-F92F-4B55-AC6F-61544BA100C9}" srcOrd="0" destOrd="0" parTransId="{54E86618-C4B2-48D6-B6B1-D7BCE5E18DDA}" sibTransId="{353AEC63-D166-496D-8ABC-31534E66D514}"/>
    <dgm:cxn modelId="{E9D97497-7347-42AC-8EC0-1DB62F864BBD}" type="presOf" srcId="{C926B6FD-B5A4-46BD-B88C-A59B8F626D46}" destId="{19C9CBE7-5464-49F0-B161-2DF32B6AA396}" srcOrd="0" destOrd="1" presId="urn:microsoft.com/office/officeart/2005/8/layout/hList1"/>
    <dgm:cxn modelId="{13CE9D9D-03BA-4B6D-9004-40380764D25F}" type="presOf" srcId="{B4BDB5DC-2443-439E-899A-3453B9B138E1}" destId="{95A3E997-75A2-41C4-9008-4B6E622C890D}" srcOrd="0" destOrd="1" presId="urn:microsoft.com/office/officeart/2005/8/layout/hList1"/>
    <dgm:cxn modelId="{847597B1-BDA4-4456-B748-71235221D524}" srcId="{313D55E5-C078-4491-8B21-E63E72DB819C}" destId="{1DF6BD1E-8921-4604-9FDC-05985A8A66C9}" srcOrd="0" destOrd="0" parTransId="{55B1C5E7-4EDF-439E-8147-F5207180AE70}" sibTransId="{C8099383-33F6-4A1D-B5B2-06CC27DB2231}"/>
    <dgm:cxn modelId="{1CCF27B9-C64D-4EC3-86DF-62F1D4C9EFCE}" srcId="{36F6BA9C-07FB-41AA-A9A9-95B38B89FA16}" destId="{4072F93C-7460-4974-A954-4DC095B8550C}" srcOrd="2" destOrd="0" parTransId="{84C034C6-A118-4C62-A913-240EAFEC6BE8}" sibTransId="{61A23784-B106-4102-92E2-75FFE18BE40A}"/>
    <dgm:cxn modelId="{627C68C5-A8AC-4A68-9CEE-0BC61D686837}" type="presOf" srcId="{313D55E5-C078-4491-8B21-E63E72DB819C}" destId="{147918A5-0DA5-41E6-B55C-0ABFD3512CC5}" srcOrd="0" destOrd="0" presId="urn:microsoft.com/office/officeart/2005/8/layout/hList1"/>
    <dgm:cxn modelId="{BAB109D2-CA4B-4EC3-819D-F4B2B34DBA74}" type="presOf" srcId="{ADBD67C1-E1AB-4527-8E15-D2311816CA01}" destId="{72DE978B-E63E-4B05-8C3C-928237A3B34B}" srcOrd="0" destOrd="0" presId="urn:microsoft.com/office/officeart/2005/8/layout/hList1"/>
    <dgm:cxn modelId="{0E1947D5-812B-4185-96EE-034EFB1AECE1}" type="presOf" srcId="{1DF6BD1E-8921-4604-9FDC-05985A8A66C9}" destId="{19C9CBE7-5464-49F0-B161-2DF32B6AA396}" srcOrd="0" destOrd="0" presId="urn:microsoft.com/office/officeart/2005/8/layout/hList1"/>
    <dgm:cxn modelId="{D16C1BD9-ECEB-4211-8CB2-0D132C2AD0F4}" srcId="{313D55E5-C078-4491-8B21-E63E72DB819C}" destId="{51AAEAC4-ECCB-4E39-A84D-A1FF1F3F4036}" srcOrd="2" destOrd="0" parTransId="{3C30DD8F-00A1-4E9D-8FE1-5C033522D62B}" sibTransId="{4219CF89-690B-48F4-8732-A39ECC4F8E47}"/>
    <dgm:cxn modelId="{605269DF-6018-416C-86F9-43F8E67A930E}" srcId="{ADBD67C1-E1AB-4527-8E15-D2311816CA01}" destId="{823F2941-13B9-496D-BCB3-9F447E630EAF}" srcOrd="2" destOrd="0" parTransId="{754477F7-CABA-41F1-8C86-5E56624005FB}" sibTransId="{5D16B52D-B527-456C-AD86-80AE4C8BDBDC}"/>
    <dgm:cxn modelId="{A926D5E3-CDAD-4DD8-8C2C-9E0FF7BDEAA0}" srcId="{36F6BA9C-07FB-41AA-A9A9-95B38B89FA16}" destId="{ADBD67C1-E1AB-4527-8E15-D2311816CA01}" srcOrd="0" destOrd="0" parTransId="{F22C9F0A-9478-49DE-AD37-CF1A2B1C85A8}" sibTransId="{79CEC6CD-B850-49AB-96EF-CADAE19F4E94}"/>
    <dgm:cxn modelId="{B1A529E6-0795-47A0-BD15-097E466AB99D}" srcId="{4072F93C-7460-4974-A954-4DC095B8550C}" destId="{AA9542D2-8A62-45DD-B19D-14D770E5C685}" srcOrd="0" destOrd="0" parTransId="{08F15DF3-2513-48C3-B9CA-057D4AD7E3B6}" sibTransId="{E7A7D873-8F65-4428-94E0-DDEE6997707F}"/>
    <dgm:cxn modelId="{C94338F3-E5AA-4832-B506-C3742C31C598}" type="presOf" srcId="{4072F93C-7460-4974-A954-4DC095B8550C}" destId="{3379C01E-63EA-4AAD-A9B8-5558BE55FC12}" srcOrd="0" destOrd="0" presId="urn:microsoft.com/office/officeart/2005/8/layout/hList1"/>
    <dgm:cxn modelId="{5707B16B-B04E-4E75-AFEE-2D0FA005F9FD}" type="presParOf" srcId="{0566384E-EB95-4283-A154-EF3C4DFAA40F}" destId="{6EEB1E05-BC72-48C8-B8B0-B701C71DB973}" srcOrd="0" destOrd="0" presId="urn:microsoft.com/office/officeart/2005/8/layout/hList1"/>
    <dgm:cxn modelId="{CBEEF2AD-4CBF-477E-A1D1-42EE5AFC8E4B}" type="presParOf" srcId="{6EEB1E05-BC72-48C8-B8B0-B701C71DB973}" destId="{72DE978B-E63E-4B05-8C3C-928237A3B34B}" srcOrd="0" destOrd="0" presId="urn:microsoft.com/office/officeart/2005/8/layout/hList1"/>
    <dgm:cxn modelId="{8A6F7A5F-BCEE-475C-BFFF-D1ACD4D915D2}" type="presParOf" srcId="{6EEB1E05-BC72-48C8-B8B0-B701C71DB973}" destId="{95A3E997-75A2-41C4-9008-4B6E622C890D}" srcOrd="1" destOrd="0" presId="urn:microsoft.com/office/officeart/2005/8/layout/hList1"/>
    <dgm:cxn modelId="{96290984-E1A2-4B14-BA96-29D7E1D67CCE}" type="presParOf" srcId="{0566384E-EB95-4283-A154-EF3C4DFAA40F}" destId="{EDFA36ED-CA68-49C6-A71C-7196F6DC5534}" srcOrd="1" destOrd="0" presId="urn:microsoft.com/office/officeart/2005/8/layout/hList1"/>
    <dgm:cxn modelId="{A029C7AC-7812-488D-B4A3-50F479DBED29}" type="presParOf" srcId="{0566384E-EB95-4283-A154-EF3C4DFAA40F}" destId="{6F99ED4A-CC71-41DB-BF8D-AD03235D21F6}" srcOrd="2" destOrd="0" presId="urn:microsoft.com/office/officeart/2005/8/layout/hList1"/>
    <dgm:cxn modelId="{84F1ECE9-F744-4940-9B90-49C9C23DFE45}" type="presParOf" srcId="{6F99ED4A-CC71-41DB-BF8D-AD03235D21F6}" destId="{147918A5-0DA5-41E6-B55C-0ABFD3512CC5}" srcOrd="0" destOrd="0" presId="urn:microsoft.com/office/officeart/2005/8/layout/hList1"/>
    <dgm:cxn modelId="{6D1E52DB-AA8E-4A8C-98EB-FAB06FA07413}" type="presParOf" srcId="{6F99ED4A-CC71-41DB-BF8D-AD03235D21F6}" destId="{19C9CBE7-5464-49F0-B161-2DF32B6AA396}" srcOrd="1" destOrd="0" presId="urn:microsoft.com/office/officeart/2005/8/layout/hList1"/>
    <dgm:cxn modelId="{F1CE8DF6-179D-49D2-A002-5B2A8E95C9D8}" type="presParOf" srcId="{0566384E-EB95-4283-A154-EF3C4DFAA40F}" destId="{9806D428-0BE2-48D3-B727-0FFEF7AF886A}" srcOrd="3" destOrd="0" presId="urn:microsoft.com/office/officeart/2005/8/layout/hList1"/>
    <dgm:cxn modelId="{4BFF43CF-936C-492C-9D7D-E42FCED58B2A}" type="presParOf" srcId="{0566384E-EB95-4283-A154-EF3C4DFAA40F}" destId="{DCEA5787-E680-4F21-A6F7-9034AAB9BE3C}" srcOrd="4" destOrd="0" presId="urn:microsoft.com/office/officeart/2005/8/layout/hList1"/>
    <dgm:cxn modelId="{511A3EA6-1622-49C8-8153-CCC515079F46}" type="presParOf" srcId="{DCEA5787-E680-4F21-A6F7-9034AAB9BE3C}" destId="{3379C01E-63EA-4AAD-A9B8-5558BE55FC12}" srcOrd="0" destOrd="0" presId="urn:microsoft.com/office/officeart/2005/8/layout/hList1"/>
    <dgm:cxn modelId="{63289A49-441B-4F80-A58F-C5C6FA0AD56F}" type="presParOf" srcId="{DCEA5787-E680-4F21-A6F7-9034AAB9BE3C}" destId="{87A4688B-1141-4F8F-85BB-7761FCCD28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30CE4-05D3-4057-B05B-0AC021892CF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B2A7D-C4F9-47A8-942C-71855B87C7DF}">
      <dgm:prSet phldrT="[Текст]"/>
      <dgm:spPr/>
      <dgm:t>
        <a:bodyPr/>
        <a:lstStyle/>
        <a:p>
          <a:pPr rtl="0"/>
          <a:r>
            <a:rPr lang="ru-RU" b="1" i="1" dirty="0"/>
            <a:t>Разработать механизмы формирования и оценивания универсальных компетенций студентов педагогических вузов и действующих учителей на основе квалификационных запросов работодателей отрасли</a:t>
          </a:r>
        </a:p>
      </dgm:t>
    </dgm:pt>
    <dgm:pt modelId="{B0CDC230-2673-4F1F-A0C7-EDE679C30E72}" type="parTrans" cxnId="{4C7905A5-428C-4BE9-99E6-468CCACF856F}">
      <dgm:prSet/>
      <dgm:spPr/>
      <dgm:t>
        <a:bodyPr/>
        <a:lstStyle/>
        <a:p>
          <a:endParaRPr lang="ru-RU"/>
        </a:p>
      </dgm:t>
    </dgm:pt>
    <dgm:pt modelId="{FBA7CFDE-2946-4813-9E90-7C4EC652CFC0}" type="sibTrans" cxnId="{4C7905A5-428C-4BE9-99E6-468CCACF856F}">
      <dgm:prSet/>
      <dgm:spPr/>
      <dgm:t>
        <a:bodyPr/>
        <a:lstStyle/>
        <a:p>
          <a:endParaRPr lang="ru-RU"/>
        </a:p>
      </dgm:t>
    </dgm:pt>
    <dgm:pt modelId="{4AB2F037-DB8B-42D7-AF44-E0599A733CA1}">
      <dgm:prSet phldrT="[Текст]"/>
      <dgm:spPr/>
      <dgm:t>
        <a:bodyPr/>
        <a:lstStyle/>
        <a:p>
          <a:r>
            <a:rPr lang="ru-RU" b="1" dirty="0"/>
            <a:t>Формирование на основе опросов работодателей профиля универсальных компетенций учителя, конкретизированного для целей оценивания</a:t>
          </a:r>
          <a:endParaRPr lang="ru-RU" dirty="0"/>
        </a:p>
      </dgm:t>
    </dgm:pt>
    <dgm:pt modelId="{EC805B16-2BCE-42E2-8BEC-F5E878B5CB66}" type="parTrans" cxnId="{BA7CC0DE-7F13-4A12-AB2D-DC6184549E8F}">
      <dgm:prSet/>
      <dgm:spPr/>
      <dgm:t>
        <a:bodyPr/>
        <a:lstStyle/>
        <a:p>
          <a:endParaRPr lang="ru-RU"/>
        </a:p>
      </dgm:t>
    </dgm:pt>
    <dgm:pt modelId="{2C0022D1-D287-4C20-B983-EEA9D01956A1}" type="sibTrans" cxnId="{BA7CC0DE-7F13-4A12-AB2D-DC6184549E8F}">
      <dgm:prSet/>
      <dgm:spPr/>
      <dgm:t>
        <a:bodyPr/>
        <a:lstStyle/>
        <a:p>
          <a:endParaRPr lang="ru-RU"/>
        </a:p>
      </dgm:t>
    </dgm:pt>
    <dgm:pt modelId="{470E0840-D356-4CF0-8CB2-31D73132CAA1}">
      <dgm:prSet phldrT="[Текст]" custT="1"/>
      <dgm:spPr/>
      <dgm:t>
        <a:bodyPr/>
        <a:lstStyle/>
        <a:p>
          <a:r>
            <a:rPr lang="ru-RU" sz="2800" dirty="0"/>
            <a:t>Разработка инструментов оценки уровня </a:t>
          </a:r>
          <a:r>
            <a:rPr lang="ru-RU" sz="2800" dirty="0" err="1"/>
            <a:t>сформированности</a:t>
          </a:r>
          <a:r>
            <a:rPr lang="ru-RU" sz="2800" dirty="0"/>
            <a:t> УК</a:t>
          </a:r>
        </a:p>
      </dgm:t>
    </dgm:pt>
    <dgm:pt modelId="{FED6E069-1B2F-43F1-AE9D-4831B2DFAF2A}" type="parTrans" cxnId="{2C685DD4-DB5F-41B8-AECB-536B05EC20A9}">
      <dgm:prSet/>
      <dgm:spPr/>
      <dgm:t>
        <a:bodyPr/>
        <a:lstStyle/>
        <a:p>
          <a:endParaRPr lang="ru-RU"/>
        </a:p>
      </dgm:t>
    </dgm:pt>
    <dgm:pt modelId="{6015A789-B683-4D55-8F50-0F43C9384F65}" type="sibTrans" cxnId="{2C685DD4-DB5F-41B8-AECB-536B05EC20A9}">
      <dgm:prSet/>
      <dgm:spPr/>
      <dgm:t>
        <a:bodyPr/>
        <a:lstStyle/>
        <a:p>
          <a:endParaRPr lang="ru-RU"/>
        </a:p>
      </dgm:t>
    </dgm:pt>
    <dgm:pt modelId="{D1270B81-3563-4BC7-8BB7-C0294A63FFCA}">
      <dgm:prSet phldrT="[Текст]"/>
      <dgm:spPr/>
      <dgm:t>
        <a:bodyPr/>
        <a:lstStyle/>
        <a:p>
          <a:r>
            <a:rPr lang="ru-RU" dirty="0"/>
            <a:t>Исследование структуры и актуальных уровней </a:t>
          </a:r>
          <a:r>
            <a:rPr lang="ru-RU" dirty="0" err="1"/>
            <a:t>сформированности</a:t>
          </a:r>
          <a:r>
            <a:rPr lang="ru-RU" dirty="0"/>
            <a:t> УК действующих педагогов и студентов педагогических вузов </a:t>
          </a:r>
        </a:p>
      </dgm:t>
    </dgm:pt>
    <dgm:pt modelId="{31C05CCF-9DE7-41BC-B262-514774D19E07}" type="parTrans" cxnId="{07E464A8-D989-4553-B052-E6ED1A12CD13}">
      <dgm:prSet/>
      <dgm:spPr/>
      <dgm:t>
        <a:bodyPr/>
        <a:lstStyle/>
        <a:p>
          <a:endParaRPr lang="ru-RU"/>
        </a:p>
      </dgm:t>
    </dgm:pt>
    <dgm:pt modelId="{C628C400-F2F6-45E4-9334-7566C1F60BFF}" type="sibTrans" cxnId="{07E464A8-D989-4553-B052-E6ED1A12CD13}">
      <dgm:prSet/>
      <dgm:spPr/>
      <dgm:t>
        <a:bodyPr/>
        <a:lstStyle/>
        <a:p>
          <a:endParaRPr lang="ru-RU"/>
        </a:p>
      </dgm:t>
    </dgm:pt>
    <dgm:pt modelId="{CDA72C0D-826B-4CA5-8C04-C4E2E7720F2D}" type="pres">
      <dgm:prSet presAssocID="{EE630CE4-05D3-4057-B05B-0AC021892C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8F78E5-CB8C-4F19-8452-899F9907DE72}" type="pres">
      <dgm:prSet presAssocID="{C98B2A7D-C4F9-47A8-942C-71855B87C7DF}" presName="vertOne" presStyleCnt="0"/>
      <dgm:spPr/>
    </dgm:pt>
    <dgm:pt modelId="{C9212766-33FE-4EF8-892F-0A0F580164D8}" type="pres">
      <dgm:prSet presAssocID="{C98B2A7D-C4F9-47A8-942C-71855B87C7DF}" presName="txOne" presStyleLbl="node0" presStyleIdx="0" presStyleCnt="1">
        <dgm:presLayoutVars>
          <dgm:chPref val="3"/>
        </dgm:presLayoutVars>
      </dgm:prSet>
      <dgm:spPr/>
    </dgm:pt>
    <dgm:pt modelId="{C865DE8E-F877-4D7E-8918-DF0745760523}" type="pres">
      <dgm:prSet presAssocID="{C98B2A7D-C4F9-47A8-942C-71855B87C7DF}" presName="parTransOne" presStyleCnt="0"/>
      <dgm:spPr/>
    </dgm:pt>
    <dgm:pt modelId="{1A7C7707-1BD1-4FAD-9BCC-A90CD8015E75}" type="pres">
      <dgm:prSet presAssocID="{C98B2A7D-C4F9-47A8-942C-71855B87C7DF}" presName="horzOne" presStyleCnt="0"/>
      <dgm:spPr/>
    </dgm:pt>
    <dgm:pt modelId="{80F49777-B050-4FB0-8573-4CC3AC7C25C7}" type="pres">
      <dgm:prSet presAssocID="{4AB2F037-DB8B-42D7-AF44-E0599A733CA1}" presName="vertTwo" presStyleCnt="0"/>
      <dgm:spPr/>
    </dgm:pt>
    <dgm:pt modelId="{BB589BAD-05D1-4FCC-9200-941F3A956BC0}" type="pres">
      <dgm:prSet presAssocID="{4AB2F037-DB8B-42D7-AF44-E0599A733CA1}" presName="txTwo" presStyleLbl="node2" presStyleIdx="0" presStyleCnt="1">
        <dgm:presLayoutVars>
          <dgm:chPref val="3"/>
        </dgm:presLayoutVars>
      </dgm:prSet>
      <dgm:spPr/>
    </dgm:pt>
    <dgm:pt modelId="{7D1C0A8B-648C-496A-A4C9-4E73F989029E}" type="pres">
      <dgm:prSet presAssocID="{4AB2F037-DB8B-42D7-AF44-E0599A733CA1}" presName="parTransTwo" presStyleCnt="0"/>
      <dgm:spPr/>
    </dgm:pt>
    <dgm:pt modelId="{09A86582-5CE2-41E9-93F4-933740A521C8}" type="pres">
      <dgm:prSet presAssocID="{4AB2F037-DB8B-42D7-AF44-E0599A733CA1}" presName="horzTwo" presStyleCnt="0"/>
      <dgm:spPr/>
    </dgm:pt>
    <dgm:pt modelId="{32CE4051-4236-4D93-8B06-DEC454D1D9D3}" type="pres">
      <dgm:prSet presAssocID="{470E0840-D356-4CF0-8CB2-31D73132CAA1}" presName="vertThree" presStyleCnt="0"/>
      <dgm:spPr/>
    </dgm:pt>
    <dgm:pt modelId="{C7B7D13E-69C5-4522-89C7-81639785A976}" type="pres">
      <dgm:prSet presAssocID="{470E0840-D356-4CF0-8CB2-31D73132CAA1}" presName="txThree" presStyleLbl="node3" presStyleIdx="0" presStyleCnt="2">
        <dgm:presLayoutVars>
          <dgm:chPref val="3"/>
        </dgm:presLayoutVars>
      </dgm:prSet>
      <dgm:spPr/>
    </dgm:pt>
    <dgm:pt modelId="{46B8FD4B-34D6-47E9-9F43-5F90B29E3F07}" type="pres">
      <dgm:prSet presAssocID="{470E0840-D356-4CF0-8CB2-31D73132CAA1}" presName="horzThree" presStyleCnt="0"/>
      <dgm:spPr/>
    </dgm:pt>
    <dgm:pt modelId="{C505B1FA-628E-48A6-8305-2C817EF95C05}" type="pres">
      <dgm:prSet presAssocID="{6015A789-B683-4D55-8F50-0F43C9384F65}" presName="sibSpaceThree" presStyleCnt="0"/>
      <dgm:spPr/>
    </dgm:pt>
    <dgm:pt modelId="{693FA340-E7FD-4A34-B51F-8B827E732E30}" type="pres">
      <dgm:prSet presAssocID="{D1270B81-3563-4BC7-8BB7-C0294A63FFCA}" presName="vertThree" presStyleCnt="0"/>
      <dgm:spPr/>
    </dgm:pt>
    <dgm:pt modelId="{315800CB-0B1B-483B-90F9-F432282B0C3E}" type="pres">
      <dgm:prSet presAssocID="{D1270B81-3563-4BC7-8BB7-C0294A63FFCA}" presName="txThree" presStyleLbl="node3" presStyleIdx="1" presStyleCnt="2">
        <dgm:presLayoutVars>
          <dgm:chPref val="3"/>
        </dgm:presLayoutVars>
      </dgm:prSet>
      <dgm:spPr/>
    </dgm:pt>
    <dgm:pt modelId="{114E7509-BDEC-47F5-9371-1B137D83B56F}" type="pres">
      <dgm:prSet presAssocID="{D1270B81-3563-4BC7-8BB7-C0294A63FFCA}" presName="horzThree" presStyleCnt="0"/>
      <dgm:spPr/>
    </dgm:pt>
  </dgm:ptLst>
  <dgm:cxnLst>
    <dgm:cxn modelId="{DA1A9C2C-09D8-459F-8FC4-899CB76BF2B8}" type="presOf" srcId="{470E0840-D356-4CF0-8CB2-31D73132CAA1}" destId="{C7B7D13E-69C5-4522-89C7-81639785A976}" srcOrd="0" destOrd="0" presId="urn:microsoft.com/office/officeart/2005/8/layout/hierarchy4"/>
    <dgm:cxn modelId="{FF4C6A89-1BF6-49DC-8A55-8CFE0134DF84}" type="presOf" srcId="{4AB2F037-DB8B-42D7-AF44-E0599A733CA1}" destId="{BB589BAD-05D1-4FCC-9200-941F3A956BC0}" srcOrd="0" destOrd="0" presId="urn:microsoft.com/office/officeart/2005/8/layout/hierarchy4"/>
    <dgm:cxn modelId="{4C7905A5-428C-4BE9-99E6-468CCACF856F}" srcId="{EE630CE4-05D3-4057-B05B-0AC021892CF9}" destId="{C98B2A7D-C4F9-47A8-942C-71855B87C7DF}" srcOrd="0" destOrd="0" parTransId="{B0CDC230-2673-4F1F-A0C7-EDE679C30E72}" sibTransId="{FBA7CFDE-2946-4813-9E90-7C4EC652CFC0}"/>
    <dgm:cxn modelId="{A184D6A7-C71E-408D-B21D-5CF91CEBC890}" type="presOf" srcId="{D1270B81-3563-4BC7-8BB7-C0294A63FFCA}" destId="{315800CB-0B1B-483B-90F9-F432282B0C3E}" srcOrd="0" destOrd="0" presId="urn:microsoft.com/office/officeart/2005/8/layout/hierarchy4"/>
    <dgm:cxn modelId="{07E464A8-D989-4553-B052-E6ED1A12CD13}" srcId="{4AB2F037-DB8B-42D7-AF44-E0599A733CA1}" destId="{D1270B81-3563-4BC7-8BB7-C0294A63FFCA}" srcOrd="1" destOrd="0" parTransId="{31C05CCF-9DE7-41BC-B262-514774D19E07}" sibTransId="{C628C400-F2F6-45E4-9334-7566C1F60BFF}"/>
    <dgm:cxn modelId="{E5D201AA-9E0A-4CC1-BC1A-8894915E2014}" type="presOf" srcId="{EE630CE4-05D3-4057-B05B-0AC021892CF9}" destId="{CDA72C0D-826B-4CA5-8C04-C4E2E7720F2D}" srcOrd="0" destOrd="0" presId="urn:microsoft.com/office/officeart/2005/8/layout/hierarchy4"/>
    <dgm:cxn modelId="{5BCDC8CA-E472-4683-BB61-ADD5180C21BF}" type="presOf" srcId="{C98B2A7D-C4F9-47A8-942C-71855B87C7DF}" destId="{C9212766-33FE-4EF8-892F-0A0F580164D8}" srcOrd="0" destOrd="0" presId="urn:microsoft.com/office/officeart/2005/8/layout/hierarchy4"/>
    <dgm:cxn modelId="{2C685DD4-DB5F-41B8-AECB-536B05EC20A9}" srcId="{4AB2F037-DB8B-42D7-AF44-E0599A733CA1}" destId="{470E0840-D356-4CF0-8CB2-31D73132CAA1}" srcOrd="0" destOrd="0" parTransId="{FED6E069-1B2F-43F1-AE9D-4831B2DFAF2A}" sibTransId="{6015A789-B683-4D55-8F50-0F43C9384F65}"/>
    <dgm:cxn modelId="{BA7CC0DE-7F13-4A12-AB2D-DC6184549E8F}" srcId="{C98B2A7D-C4F9-47A8-942C-71855B87C7DF}" destId="{4AB2F037-DB8B-42D7-AF44-E0599A733CA1}" srcOrd="0" destOrd="0" parTransId="{EC805B16-2BCE-42E2-8BEC-F5E878B5CB66}" sibTransId="{2C0022D1-D287-4C20-B983-EEA9D01956A1}"/>
    <dgm:cxn modelId="{D67B9E37-1649-44ED-8658-1496BCCECA91}" type="presParOf" srcId="{CDA72C0D-826B-4CA5-8C04-C4E2E7720F2D}" destId="{288F78E5-CB8C-4F19-8452-899F9907DE72}" srcOrd="0" destOrd="0" presId="urn:microsoft.com/office/officeart/2005/8/layout/hierarchy4"/>
    <dgm:cxn modelId="{AC68AD03-C756-4F5C-8483-1136C6A287F5}" type="presParOf" srcId="{288F78E5-CB8C-4F19-8452-899F9907DE72}" destId="{C9212766-33FE-4EF8-892F-0A0F580164D8}" srcOrd="0" destOrd="0" presId="urn:microsoft.com/office/officeart/2005/8/layout/hierarchy4"/>
    <dgm:cxn modelId="{82424188-C68A-47E9-8677-46EDCF389CF6}" type="presParOf" srcId="{288F78E5-CB8C-4F19-8452-899F9907DE72}" destId="{C865DE8E-F877-4D7E-8918-DF0745760523}" srcOrd="1" destOrd="0" presId="urn:microsoft.com/office/officeart/2005/8/layout/hierarchy4"/>
    <dgm:cxn modelId="{50499C1C-8978-4115-95AA-BBB3F1988F3A}" type="presParOf" srcId="{288F78E5-CB8C-4F19-8452-899F9907DE72}" destId="{1A7C7707-1BD1-4FAD-9BCC-A90CD8015E75}" srcOrd="2" destOrd="0" presId="urn:microsoft.com/office/officeart/2005/8/layout/hierarchy4"/>
    <dgm:cxn modelId="{C029B40B-3932-430D-AC3A-11AA12991279}" type="presParOf" srcId="{1A7C7707-1BD1-4FAD-9BCC-A90CD8015E75}" destId="{80F49777-B050-4FB0-8573-4CC3AC7C25C7}" srcOrd="0" destOrd="0" presId="urn:microsoft.com/office/officeart/2005/8/layout/hierarchy4"/>
    <dgm:cxn modelId="{53B3A0F9-928B-4FBC-B395-7669ED32BEBD}" type="presParOf" srcId="{80F49777-B050-4FB0-8573-4CC3AC7C25C7}" destId="{BB589BAD-05D1-4FCC-9200-941F3A956BC0}" srcOrd="0" destOrd="0" presId="urn:microsoft.com/office/officeart/2005/8/layout/hierarchy4"/>
    <dgm:cxn modelId="{CB9BEF38-C50C-4FC0-96C3-2DED781F8E0E}" type="presParOf" srcId="{80F49777-B050-4FB0-8573-4CC3AC7C25C7}" destId="{7D1C0A8B-648C-496A-A4C9-4E73F989029E}" srcOrd="1" destOrd="0" presId="urn:microsoft.com/office/officeart/2005/8/layout/hierarchy4"/>
    <dgm:cxn modelId="{FB2EDCEE-04D1-40CA-970C-802C7BACC64D}" type="presParOf" srcId="{80F49777-B050-4FB0-8573-4CC3AC7C25C7}" destId="{09A86582-5CE2-41E9-93F4-933740A521C8}" srcOrd="2" destOrd="0" presId="urn:microsoft.com/office/officeart/2005/8/layout/hierarchy4"/>
    <dgm:cxn modelId="{F19722D0-7C4A-46EE-99A9-0E3C8C1472C8}" type="presParOf" srcId="{09A86582-5CE2-41E9-93F4-933740A521C8}" destId="{32CE4051-4236-4D93-8B06-DEC454D1D9D3}" srcOrd="0" destOrd="0" presId="urn:microsoft.com/office/officeart/2005/8/layout/hierarchy4"/>
    <dgm:cxn modelId="{1260A3C6-9147-446F-A52C-6812BA2F455C}" type="presParOf" srcId="{32CE4051-4236-4D93-8B06-DEC454D1D9D3}" destId="{C7B7D13E-69C5-4522-89C7-81639785A976}" srcOrd="0" destOrd="0" presId="urn:microsoft.com/office/officeart/2005/8/layout/hierarchy4"/>
    <dgm:cxn modelId="{04C30B81-24DB-4B43-863A-49ADAFCECDBE}" type="presParOf" srcId="{32CE4051-4236-4D93-8B06-DEC454D1D9D3}" destId="{46B8FD4B-34D6-47E9-9F43-5F90B29E3F07}" srcOrd="1" destOrd="0" presId="urn:microsoft.com/office/officeart/2005/8/layout/hierarchy4"/>
    <dgm:cxn modelId="{8E81C06D-8C5B-4E81-AF04-262314C1F219}" type="presParOf" srcId="{09A86582-5CE2-41E9-93F4-933740A521C8}" destId="{C505B1FA-628E-48A6-8305-2C817EF95C05}" srcOrd="1" destOrd="0" presId="urn:microsoft.com/office/officeart/2005/8/layout/hierarchy4"/>
    <dgm:cxn modelId="{3316EAE5-7CD2-439A-AA57-DE401E8BEF71}" type="presParOf" srcId="{09A86582-5CE2-41E9-93F4-933740A521C8}" destId="{693FA340-E7FD-4A34-B51F-8B827E732E30}" srcOrd="2" destOrd="0" presId="urn:microsoft.com/office/officeart/2005/8/layout/hierarchy4"/>
    <dgm:cxn modelId="{13488A35-6DF1-4556-982F-073E6641B5F6}" type="presParOf" srcId="{693FA340-E7FD-4A34-B51F-8B827E732E30}" destId="{315800CB-0B1B-483B-90F9-F432282B0C3E}" srcOrd="0" destOrd="0" presId="urn:microsoft.com/office/officeart/2005/8/layout/hierarchy4"/>
    <dgm:cxn modelId="{76D62954-AE4A-4024-AD79-894C3E4EE216}" type="presParOf" srcId="{693FA340-E7FD-4A34-B51F-8B827E732E30}" destId="{114E7509-BDEC-47F5-9371-1B137D83B56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8226A-88CE-4FD6-B645-8EEBEEC315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6BEFD-08C6-4DF5-9123-C239E177FAD0}">
      <dgm:prSet phldrT="[Текст]"/>
      <dgm:spPr/>
      <dgm:t>
        <a:bodyPr/>
        <a:lstStyle/>
        <a:p>
          <a:r>
            <a:rPr lang="ru-RU" dirty="0"/>
            <a:t>усложнение деятельности по составу</a:t>
          </a:r>
        </a:p>
      </dgm:t>
    </dgm:pt>
    <dgm:pt modelId="{DFAA60C2-DC3C-4017-AFBD-772CFC916C0F}" type="parTrans" cxnId="{9610209B-6D7D-4295-8BAE-69E05B3A698A}">
      <dgm:prSet/>
      <dgm:spPr/>
      <dgm:t>
        <a:bodyPr/>
        <a:lstStyle/>
        <a:p>
          <a:endParaRPr lang="ru-RU"/>
        </a:p>
      </dgm:t>
    </dgm:pt>
    <dgm:pt modelId="{172C3A88-B208-4DAC-891B-50A3DD0DFF26}" type="sibTrans" cxnId="{9610209B-6D7D-4295-8BAE-69E05B3A698A}">
      <dgm:prSet/>
      <dgm:spPr/>
      <dgm:t>
        <a:bodyPr/>
        <a:lstStyle/>
        <a:p>
          <a:endParaRPr lang="ru-RU"/>
        </a:p>
      </dgm:t>
    </dgm:pt>
    <dgm:pt modelId="{9A334AA8-B23F-4919-8D6C-CDDE18AC3588}">
      <dgm:prSet phldrT="[Текст]"/>
      <dgm:spPr/>
      <dgm:t>
        <a:bodyPr/>
        <a:lstStyle/>
        <a:p>
          <a:r>
            <a:rPr lang="ru-RU" dirty="0"/>
            <a:t>повышение уровня </a:t>
          </a:r>
          <a:r>
            <a:rPr lang="ru-RU" dirty="0" err="1"/>
            <a:t>субъектности</a:t>
          </a:r>
          <a:r>
            <a:rPr lang="ru-RU" dirty="0"/>
            <a:t> (самостоятельности) выполнения деятельности</a:t>
          </a:r>
        </a:p>
      </dgm:t>
    </dgm:pt>
    <dgm:pt modelId="{A3D90C3C-EE74-4634-AE73-173379185E79}" type="parTrans" cxnId="{84F6026A-5D71-49D9-91FE-D166382D91F8}">
      <dgm:prSet/>
      <dgm:spPr/>
      <dgm:t>
        <a:bodyPr/>
        <a:lstStyle/>
        <a:p>
          <a:endParaRPr lang="ru-RU"/>
        </a:p>
      </dgm:t>
    </dgm:pt>
    <dgm:pt modelId="{D9DCA61B-D692-4427-AE90-F5923E375E22}" type="sibTrans" cxnId="{84F6026A-5D71-49D9-91FE-D166382D91F8}">
      <dgm:prSet/>
      <dgm:spPr/>
      <dgm:t>
        <a:bodyPr/>
        <a:lstStyle/>
        <a:p>
          <a:endParaRPr lang="ru-RU"/>
        </a:p>
      </dgm:t>
    </dgm:pt>
    <dgm:pt modelId="{0BCFB5BE-0B12-462A-AA18-FC3039F100E4}">
      <dgm:prSet phldrT="[Текст]"/>
      <dgm:spPr/>
      <dgm:t>
        <a:bodyPr/>
        <a:lstStyle/>
        <a:p>
          <a:r>
            <a:rPr lang="ru-RU" dirty="0"/>
            <a:t>усиление неопределенности контекста деятельности</a:t>
          </a:r>
        </a:p>
      </dgm:t>
    </dgm:pt>
    <dgm:pt modelId="{17C73E2F-1DDE-44D4-B6CA-56C7474F0BA2}" type="parTrans" cxnId="{4B78F344-28A0-4C49-90C2-B0F5E1D116A5}">
      <dgm:prSet/>
      <dgm:spPr/>
      <dgm:t>
        <a:bodyPr/>
        <a:lstStyle/>
        <a:p>
          <a:endParaRPr lang="ru-RU"/>
        </a:p>
      </dgm:t>
    </dgm:pt>
    <dgm:pt modelId="{DAC261AD-B97E-4A9F-88D2-A65D19162838}" type="sibTrans" cxnId="{4B78F344-28A0-4C49-90C2-B0F5E1D116A5}">
      <dgm:prSet/>
      <dgm:spPr/>
      <dgm:t>
        <a:bodyPr/>
        <a:lstStyle/>
        <a:p>
          <a:endParaRPr lang="ru-RU"/>
        </a:p>
      </dgm:t>
    </dgm:pt>
    <dgm:pt modelId="{A6E00737-3323-4D53-B386-AD1F53CDF978}" type="pres">
      <dgm:prSet presAssocID="{0398226A-88CE-4FD6-B645-8EEBEEC3156F}" presName="CompostProcess" presStyleCnt="0">
        <dgm:presLayoutVars>
          <dgm:dir/>
          <dgm:resizeHandles val="exact"/>
        </dgm:presLayoutVars>
      </dgm:prSet>
      <dgm:spPr/>
    </dgm:pt>
    <dgm:pt modelId="{A164CA6C-1AA4-4FE5-9C72-42E919A2A5D4}" type="pres">
      <dgm:prSet presAssocID="{0398226A-88CE-4FD6-B645-8EEBEEC3156F}" presName="arrow" presStyleLbl="bgShp" presStyleIdx="0" presStyleCnt="1"/>
      <dgm:spPr/>
    </dgm:pt>
    <dgm:pt modelId="{47A7DB9C-256A-4D7B-BA83-00C828A0FFEE}" type="pres">
      <dgm:prSet presAssocID="{0398226A-88CE-4FD6-B645-8EEBEEC3156F}" presName="linearProcess" presStyleCnt="0"/>
      <dgm:spPr/>
    </dgm:pt>
    <dgm:pt modelId="{0E294746-1657-4042-B48B-5D0022DF7863}" type="pres">
      <dgm:prSet presAssocID="{B826BEFD-08C6-4DF5-9123-C239E177FAD0}" presName="textNode" presStyleLbl="node1" presStyleIdx="0" presStyleCnt="3">
        <dgm:presLayoutVars>
          <dgm:bulletEnabled val="1"/>
        </dgm:presLayoutVars>
      </dgm:prSet>
      <dgm:spPr/>
    </dgm:pt>
    <dgm:pt modelId="{29E02E2A-B914-43A8-B6C9-D274680A8944}" type="pres">
      <dgm:prSet presAssocID="{172C3A88-B208-4DAC-891B-50A3DD0DFF26}" presName="sibTrans" presStyleCnt="0"/>
      <dgm:spPr/>
    </dgm:pt>
    <dgm:pt modelId="{063F3C68-A1B6-4C04-822A-7EC1C8BCF0FB}" type="pres">
      <dgm:prSet presAssocID="{9A334AA8-B23F-4919-8D6C-CDDE18AC3588}" presName="textNode" presStyleLbl="node1" presStyleIdx="1" presStyleCnt="3">
        <dgm:presLayoutVars>
          <dgm:bulletEnabled val="1"/>
        </dgm:presLayoutVars>
      </dgm:prSet>
      <dgm:spPr/>
    </dgm:pt>
    <dgm:pt modelId="{E490D071-0F88-4F24-A8A0-2A913BAADA10}" type="pres">
      <dgm:prSet presAssocID="{D9DCA61B-D692-4427-AE90-F5923E375E22}" presName="sibTrans" presStyleCnt="0"/>
      <dgm:spPr/>
    </dgm:pt>
    <dgm:pt modelId="{05500748-0C8C-437B-9BB0-761F71C082CA}" type="pres">
      <dgm:prSet presAssocID="{0BCFB5BE-0B12-462A-AA18-FC3039F100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95B2F-478E-4B2E-BCB3-4AFAB7645940}" type="presOf" srcId="{B826BEFD-08C6-4DF5-9123-C239E177FAD0}" destId="{0E294746-1657-4042-B48B-5D0022DF7863}" srcOrd="0" destOrd="0" presId="urn:microsoft.com/office/officeart/2005/8/layout/hProcess9"/>
    <dgm:cxn modelId="{4B78F344-28A0-4C49-90C2-B0F5E1D116A5}" srcId="{0398226A-88CE-4FD6-B645-8EEBEEC3156F}" destId="{0BCFB5BE-0B12-462A-AA18-FC3039F100E4}" srcOrd="2" destOrd="0" parTransId="{17C73E2F-1DDE-44D4-B6CA-56C7474F0BA2}" sibTransId="{DAC261AD-B97E-4A9F-88D2-A65D19162838}"/>
    <dgm:cxn modelId="{84F6026A-5D71-49D9-91FE-D166382D91F8}" srcId="{0398226A-88CE-4FD6-B645-8EEBEEC3156F}" destId="{9A334AA8-B23F-4919-8D6C-CDDE18AC3588}" srcOrd="1" destOrd="0" parTransId="{A3D90C3C-EE74-4634-AE73-173379185E79}" sibTransId="{D9DCA61B-D692-4427-AE90-F5923E375E22}"/>
    <dgm:cxn modelId="{DCC5069B-04D2-4A0F-A380-5FD9739E89F1}" type="presOf" srcId="{0398226A-88CE-4FD6-B645-8EEBEEC3156F}" destId="{A6E00737-3323-4D53-B386-AD1F53CDF978}" srcOrd="0" destOrd="0" presId="urn:microsoft.com/office/officeart/2005/8/layout/hProcess9"/>
    <dgm:cxn modelId="{9610209B-6D7D-4295-8BAE-69E05B3A698A}" srcId="{0398226A-88CE-4FD6-B645-8EEBEEC3156F}" destId="{B826BEFD-08C6-4DF5-9123-C239E177FAD0}" srcOrd="0" destOrd="0" parTransId="{DFAA60C2-DC3C-4017-AFBD-772CFC916C0F}" sibTransId="{172C3A88-B208-4DAC-891B-50A3DD0DFF26}"/>
    <dgm:cxn modelId="{2694DACA-FE3D-4FFF-A9EC-E385EE0D0F85}" type="presOf" srcId="{9A334AA8-B23F-4919-8D6C-CDDE18AC3588}" destId="{063F3C68-A1B6-4C04-822A-7EC1C8BCF0FB}" srcOrd="0" destOrd="0" presId="urn:microsoft.com/office/officeart/2005/8/layout/hProcess9"/>
    <dgm:cxn modelId="{D361EFE8-CE00-44C2-95DC-38750E6DC8EA}" type="presOf" srcId="{0BCFB5BE-0B12-462A-AA18-FC3039F100E4}" destId="{05500748-0C8C-437B-9BB0-761F71C082CA}" srcOrd="0" destOrd="0" presId="urn:microsoft.com/office/officeart/2005/8/layout/hProcess9"/>
    <dgm:cxn modelId="{10227AD1-9089-432C-A716-3142F4D21FCC}" type="presParOf" srcId="{A6E00737-3323-4D53-B386-AD1F53CDF978}" destId="{A164CA6C-1AA4-4FE5-9C72-42E919A2A5D4}" srcOrd="0" destOrd="0" presId="urn:microsoft.com/office/officeart/2005/8/layout/hProcess9"/>
    <dgm:cxn modelId="{F555C00B-FC6E-455D-8312-2217E2089388}" type="presParOf" srcId="{A6E00737-3323-4D53-B386-AD1F53CDF978}" destId="{47A7DB9C-256A-4D7B-BA83-00C828A0FFEE}" srcOrd="1" destOrd="0" presId="urn:microsoft.com/office/officeart/2005/8/layout/hProcess9"/>
    <dgm:cxn modelId="{A2EC59EA-4FE7-435C-B93A-CA517F831FF6}" type="presParOf" srcId="{47A7DB9C-256A-4D7B-BA83-00C828A0FFEE}" destId="{0E294746-1657-4042-B48B-5D0022DF7863}" srcOrd="0" destOrd="0" presId="urn:microsoft.com/office/officeart/2005/8/layout/hProcess9"/>
    <dgm:cxn modelId="{B9C40D9F-9749-403B-804F-F49C751678CB}" type="presParOf" srcId="{47A7DB9C-256A-4D7B-BA83-00C828A0FFEE}" destId="{29E02E2A-B914-43A8-B6C9-D274680A8944}" srcOrd="1" destOrd="0" presId="urn:microsoft.com/office/officeart/2005/8/layout/hProcess9"/>
    <dgm:cxn modelId="{0DDA9C15-CE20-4B94-B2AB-91D9A1532C96}" type="presParOf" srcId="{47A7DB9C-256A-4D7B-BA83-00C828A0FFEE}" destId="{063F3C68-A1B6-4C04-822A-7EC1C8BCF0FB}" srcOrd="2" destOrd="0" presId="urn:microsoft.com/office/officeart/2005/8/layout/hProcess9"/>
    <dgm:cxn modelId="{453A6345-AE52-4169-84C6-0FEE69250039}" type="presParOf" srcId="{47A7DB9C-256A-4D7B-BA83-00C828A0FFEE}" destId="{E490D071-0F88-4F24-A8A0-2A913BAADA10}" srcOrd="3" destOrd="0" presId="urn:microsoft.com/office/officeart/2005/8/layout/hProcess9"/>
    <dgm:cxn modelId="{26A17169-D9A5-45F7-9AE9-8A668863A41E}" type="presParOf" srcId="{47A7DB9C-256A-4D7B-BA83-00C828A0FFEE}" destId="{05500748-0C8C-437B-9BB0-761F71C082C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978B-E63E-4B05-8C3C-928237A3B34B}">
      <dsp:nvSpPr>
        <dsp:cNvPr id="0" name=""/>
        <dsp:cNvSpPr/>
      </dsp:nvSpPr>
      <dsp:spPr>
        <a:xfrm>
          <a:off x="3912" y="438079"/>
          <a:ext cx="381515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работодатель</a:t>
          </a:r>
        </a:p>
      </dsp:txBody>
      <dsp:txXfrm>
        <a:off x="3912" y="438079"/>
        <a:ext cx="3815155" cy="489600"/>
      </dsp:txXfrm>
    </dsp:sp>
    <dsp:sp modelId="{95A3E997-75A2-41C4-9008-4B6E622C890D}">
      <dsp:nvSpPr>
        <dsp:cNvPr id="0" name=""/>
        <dsp:cNvSpPr/>
      </dsp:nvSpPr>
      <dsp:spPr>
        <a:xfrm>
          <a:off x="3912" y="927679"/>
          <a:ext cx="3815155" cy="4424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увеличилась доля </a:t>
          </a:r>
          <a:r>
            <a:rPr lang="ru-RU" sz="1700" kern="1200" dirty="0" err="1"/>
            <a:t>нерутинного</a:t>
          </a:r>
          <a:r>
            <a:rPr lang="ru-RU" sz="1700" kern="1200" dirty="0"/>
            <a:t> труда, основанного на коммуникации, кооперации, аналитическом мышлении и креативности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700" kern="1200" dirty="0"/>
            <a:t>УК вносят более существенный вклад в эффективность персонала по сравнению с профессиональными умениями и навыками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успешность трудовой адаптации зависит от </a:t>
          </a:r>
          <a:r>
            <a:rPr lang="ru-RU" sz="1700" kern="1200" dirty="0" err="1"/>
            <a:t>сформированности</a:t>
          </a:r>
          <a:r>
            <a:rPr lang="ru-RU" sz="1700" kern="1200" dirty="0"/>
            <a:t>  у выпускника универсальных  компетенций</a:t>
          </a:r>
        </a:p>
      </dsp:txBody>
      <dsp:txXfrm>
        <a:off x="3912" y="927679"/>
        <a:ext cx="3815155" cy="4424425"/>
      </dsp:txXfrm>
    </dsp:sp>
    <dsp:sp modelId="{147918A5-0DA5-41E6-B55C-0ABFD3512CC5}">
      <dsp:nvSpPr>
        <dsp:cNvPr id="0" name=""/>
        <dsp:cNvSpPr/>
      </dsp:nvSpPr>
      <dsp:spPr>
        <a:xfrm>
          <a:off x="4353190" y="438079"/>
          <a:ext cx="381515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государство</a:t>
          </a:r>
        </a:p>
      </dsp:txBody>
      <dsp:txXfrm>
        <a:off x="4353190" y="438079"/>
        <a:ext cx="3815155" cy="489600"/>
      </dsp:txXfrm>
    </dsp:sp>
    <dsp:sp modelId="{19C9CBE7-5464-49F0-B161-2DF32B6AA396}">
      <dsp:nvSpPr>
        <dsp:cNvPr id="0" name=""/>
        <dsp:cNvSpPr/>
      </dsp:nvSpPr>
      <dsp:spPr>
        <a:xfrm>
          <a:off x="4353190" y="927679"/>
          <a:ext cx="3815155" cy="4424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УК отличаются от профессиональных компетенций тем, что они могут быть основой для успешной деятельности в разных сферах деятельности и на разных уровнях занимаемых должностей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УК, будучи более гибкими, могут компенсировать недостаток в развитии когнитивных навыков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700" kern="1200" dirty="0"/>
            <a:t>специализированные профессиональные компетенции в эпоху неопределенности обновляются достаточно быстро, а универсальные способы деятельности, доля которых в ее структуре растет, имеют более длительный «жизненный цикл»;</a:t>
          </a:r>
          <a:endParaRPr lang="ru-RU" sz="1700" kern="1200" dirty="0"/>
        </a:p>
      </dsp:txBody>
      <dsp:txXfrm>
        <a:off x="4353190" y="927679"/>
        <a:ext cx="3815155" cy="4424425"/>
      </dsp:txXfrm>
    </dsp:sp>
    <dsp:sp modelId="{3379C01E-63EA-4AAD-A9B8-5558BE55FC12}">
      <dsp:nvSpPr>
        <dsp:cNvPr id="0" name=""/>
        <dsp:cNvSpPr/>
      </dsp:nvSpPr>
      <dsp:spPr>
        <a:xfrm>
          <a:off x="8702467" y="438079"/>
          <a:ext cx="3815155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студент</a:t>
          </a:r>
        </a:p>
      </dsp:txBody>
      <dsp:txXfrm>
        <a:off x="8702467" y="438079"/>
        <a:ext cx="3815155" cy="489600"/>
      </dsp:txXfrm>
    </dsp:sp>
    <dsp:sp modelId="{87A4688B-1141-4F8F-85BB-7761FCCD28BB}">
      <dsp:nvSpPr>
        <dsp:cNvPr id="0" name=""/>
        <dsp:cNvSpPr/>
      </dsp:nvSpPr>
      <dsp:spPr>
        <a:xfrm>
          <a:off x="8702467" y="927679"/>
          <a:ext cx="3815155" cy="4424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 результатам опроса 36 тыс. студентов об оценке качества высшего образования в условиях пандемии COVID-19 и после нее, каждый пятый считает, что приобретение мягких навыков (которые часто входят в состав УК) во время обучения важнее, чем приобретение узкопрофильных знаний и умений</a:t>
          </a:r>
        </a:p>
      </dsp:txBody>
      <dsp:txXfrm>
        <a:off x="8702467" y="927679"/>
        <a:ext cx="3815155" cy="442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12766-33FE-4EF8-892F-0A0F580164D8}">
      <dsp:nvSpPr>
        <dsp:cNvPr id="0" name=""/>
        <dsp:cNvSpPr/>
      </dsp:nvSpPr>
      <dsp:spPr>
        <a:xfrm>
          <a:off x="4883" y="1560"/>
          <a:ext cx="10430999" cy="147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/>
            <a:t>Разработать механизмы формирования и оценивания универсальных компетенций студентов педагогических вузов и действующих учителей на основе квалификационных запросов работодателей отрасли</a:t>
          </a:r>
        </a:p>
      </dsp:txBody>
      <dsp:txXfrm>
        <a:off x="48214" y="44891"/>
        <a:ext cx="10344337" cy="1392762"/>
      </dsp:txXfrm>
    </dsp:sp>
    <dsp:sp modelId="{BB589BAD-05D1-4FCC-9200-941F3A956BC0}">
      <dsp:nvSpPr>
        <dsp:cNvPr id="0" name=""/>
        <dsp:cNvSpPr/>
      </dsp:nvSpPr>
      <dsp:spPr>
        <a:xfrm>
          <a:off x="4883" y="1661128"/>
          <a:ext cx="10430999" cy="147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Формирование на основе опросов работодателей профиля универсальных компетенций учителя, конкретизированного для целей оценивания</a:t>
          </a:r>
          <a:endParaRPr lang="ru-RU" sz="2300" kern="1200" dirty="0"/>
        </a:p>
      </dsp:txBody>
      <dsp:txXfrm>
        <a:off x="48214" y="1704459"/>
        <a:ext cx="10344337" cy="1392762"/>
      </dsp:txXfrm>
    </dsp:sp>
    <dsp:sp modelId="{C7B7D13E-69C5-4522-89C7-81639785A976}">
      <dsp:nvSpPr>
        <dsp:cNvPr id="0" name=""/>
        <dsp:cNvSpPr/>
      </dsp:nvSpPr>
      <dsp:spPr>
        <a:xfrm>
          <a:off x="4883" y="3320697"/>
          <a:ext cx="5108226" cy="147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Разработка инструментов оценки уровня </a:t>
          </a:r>
          <a:r>
            <a:rPr lang="ru-RU" sz="2800" kern="1200" dirty="0" err="1"/>
            <a:t>сформированности</a:t>
          </a:r>
          <a:r>
            <a:rPr lang="ru-RU" sz="2800" kern="1200" dirty="0"/>
            <a:t> УК</a:t>
          </a:r>
        </a:p>
      </dsp:txBody>
      <dsp:txXfrm>
        <a:off x="48214" y="3364028"/>
        <a:ext cx="5021564" cy="1392762"/>
      </dsp:txXfrm>
    </dsp:sp>
    <dsp:sp modelId="{315800CB-0B1B-483B-90F9-F432282B0C3E}">
      <dsp:nvSpPr>
        <dsp:cNvPr id="0" name=""/>
        <dsp:cNvSpPr/>
      </dsp:nvSpPr>
      <dsp:spPr>
        <a:xfrm>
          <a:off x="5327656" y="3320697"/>
          <a:ext cx="5108226" cy="1479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Исследование структуры и актуальных уровней </a:t>
          </a:r>
          <a:r>
            <a:rPr lang="ru-RU" sz="2100" kern="1200" dirty="0" err="1"/>
            <a:t>сформированности</a:t>
          </a:r>
          <a:r>
            <a:rPr lang="ru-RU" sz="2100" kern="1200" dirty="0"/>
            <a:t> УК действующих педагогов и студентов педагогических вузов </a:t>
          </a:r>
        </a:p>
      </dsp:txBody>
      <dsp:txXfrm>
        <a:off x="5370987" y="3364028"/>
        <a:ext cx="5021564" cy="1392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4CA6C-1AA4-4FE5-9C72-42E919A2A5D4}">
      <dsp:nvSpPr>
        <dsp:cNvPr id="0" name=""/>
        <dsp:cNvSpPr/>
      </dsp:nvSpPr>
      <dsp:spPr>
        <a:xfrm>
          <a:off x="835062" y="0"/>
          <a:ext cx="9464039" cy="45468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94746-1657-4042-B48B-5D0022DF7863}">
      <dsp:nvSpPr>
        <dsp:cNvPr id="0" name=""/>
        <dsp:cNvSpPr/>
      </dsp:nvSpPr>
      <dsp:spPr>
        <a:xfrm>
          <a:off x="377300" y="1364063"/>
          <a:ext cx="3340249" cy="181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усложнение деятельности по составу</a:t>
          </a:r>
        </a:p>
      </dsp:txBody>
      <dsp:txXfrm>
        <a:off x="466084" y="1452847"/>
        <a:ext cx="3162681" cy="1641182"/>
      </dsp:txXfrm>
    </dsp:sp>
    <dsp:sp modelId="{063F3C68-A1B6-4C04-822A-7EC1C8BCF0FB}">
      <dsp:nvSpPr>
        <dsp:cNvPr id="0" name=""/>
        <dsp:cNvSpPr/>
      </dsp:nvSpPr>
      <dsp:spPr>
        <a:xfrm>
          <a:off x="3896957" y="1364063"/>
          <a:ext cx="3340249" cy="181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повышение уровня </a:t>
          </a:r>
          <a:r>
            <a:rPr lang="ru-RU" sz="2200" kern="1200" dirty="0" err="1"/>
            <a:t>субъектности</a:t>
          </a:r>
          <a:r>
            <a:rPr lang="ru-RU" sz="2200" kern="1200" dirty="0"/>
            <a:t> (самостоятельности) выполнения деятельности</a:t>
          </a:r>
        </a:p>
      </dsp:txBody>
      <dsp:txXfrm>
        <a:off x="3985741" y="1452847"/>
        <a:ext cx="3162681" cy="1641182"/>
      </dsp:txXfrm>
    </dsp:sp>
    <dsp:sp modelId="{05500748-0C8C-437B-9BB0-761F71C082CA}">
      <dsp:nvSpPr>
        <dsp:cNvPr id="0" name=""/>
        <dsp:cNvSpPr/>
      </dsp:nvSpPr>
      <dsp:spPr>
        <a:xfrm>
          <a:off x="7416614" y="1364063"/>
          <a:ext cx="3340249" cy="181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усиление неопределенности контекста деятельности</a:t>
          </a:r>
        </a:p>
      </dsp:txBody>
      <dsp:txXfrm>
        <a:off x="7505398" y="1452847"/>
        <a:ext cx="3162681" cy="164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0.40573</cdr:x>
      <cdr:y>0.29779</cdr:y>
    </cdr:from>
    <cdr:to>
      <cdr:x>0.58725</cdr:x>
      <cdr:y>0.45063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84425" y="1076325"/>
          <a:ext cx="1066800" cy="552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</a:t>
          </a:r>
          <a:r>
            <a:rPr lang="ru-RU" sz="8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разрешения</a:t>
          </a:r>
          <a:r>
            <a:rPr lang="ru-RU" sz="8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проблем</a:t>
          </a:r>
          <a:endParaRPr lang="ru-RU" sz="1200" b="1" i="1" kern="1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0.42258</cdr:x>
      <cdr:y>0.54937</cdr:y>
    </cdr:from>
    <cdr:to>
      <cdr:x>0.62031</cdr:x>
      <cdr:y>0.66532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83485" y="1985645"/>
          <a:ext cx="1162050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</a:t>
          </a:r>
          <a:r>
            <a:rPr lang="ru-RU" sz="8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</a:t>
          </a:r>
          <a:endParaRPr lang="ru-RU" sz="1200" b="1" i="1" kern="1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0.28296</cdr:x>
      <cdr:y>0.46606</cdr:y>
    </cdr:from>
    <cdr:to>
      <cdr:x>0.46372</cdr:x>
      <cdr:y>0.56043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62953" y="1815353"/>
          <a:ext cx="1062318" cy="367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</a:t>
          </a:r>
          <a:r>
            <a:rPr lang="ru-RU" sz="8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200" b="1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</a:t>
          </a:r>
          <a:endParaRPr lang="ru-RU" sz="1200" b="1" i="1" kern="1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0.33406</cdr:x>
      <cdr:y>0.50519</cdr:y>
    </cdr:from>
    <cdr:to>
      <cdr:x>0.45915</cdr:x>
      <cdr:y>0.8182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CC3AC488-85A7-A08C-16EA-D009294B4DC2}"/>
            </a:ext>
          </a:extLst>
        </cdr:cNvPr>
        <cdr:cNvCxnSpPr/>
      </cdr:nvCxnSpPr>
      <cdr:spPr>
        <a:xfrm xmlns:a="http://schemas.openxmlformats.org/drawingml/2006/main" flipH="1">
          <a:off x="1963271" y="1967753"/>
          <a:ext cx="735106" cy="1219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0.46067</cdr:x>
      <cdr:y>0.50289</cdr:y>
    </cdr:from>
    <cdr:to>
      <cdr:x>0.69406</cdr:x>
      <cdr:y>0.603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6A211BD4-4CBB-FE90-A6ED-E528F3E9639C}"/>
            </a:ext>
          </a:extLst>
        </cdr:cNvPr>
        <cdr:cNvCxnSpPr/>
      </cdr:nvCxnSpPr>
      <cdr:spPr>
        <a:xfrm xmlns:a="http://schemas.openxmlformats.org/drawingml/2006/main">
          <a:off x="2707342" y="1958788"/>
          <a:ext cx="1371600" cy="3899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0.3722</cdr:x>
      <cdr:y>0.17031</cdr:y>
    </cdr:from>
    <cdr:to>
      <cdr:x>0.46296</cdr:x>
      <cdr:y>0.51324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62ACA0FD-0F8C-2A65-17F8-D72AA01BF173}"/>
            </a:ext>
          </a:extLst>
        </cdr:cNvPr>
        <cdr:cNvCxnSpPr/>
      </cdr:nvCxnSpPr>
      <cdr:spPr>
        <a:xfrm xmlns:a="http://schemas.openxmlformats.org/drawingml/2006/main" flipH="1" flipV="1">
          <a:off x="2187389" y="663388"/>
          <a:ext cx="533400" cy="13357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0.34252</cdr:x>
      <cdr:y>0.14744</cdr:y>
    </cdr:from>
    <cdr:to>
      <cdr:x>0.44571</cdr:x>
      <cdr:y>0.52163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C9604D1A-1CA6-912A-FA29-295439E2571B}"/>
            </a:ext>
          </a:extLst>
        </cdr:cNvPr>
        <cdr:cNvCxnSpPr/>
      </cdr:nvCxnSpPr>
      <cdr:spPr>
        <a:xfrm xmlns:a="http://schemas.openxmlformats.org/drawingml/2006/main" flipH="1" flipV="1">
          <a:off x="2012950" y="584200"/>
          <a:ext cx="606425" cy="14827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0.44571</cdr:x>
      <cdr:y>0.52163</cdr:y>
    </cdr:from>
    <cdr:to>
      <cdr:x>0.70502</cdr:x>
      <cdr:y>0.625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2EE7DB50-C501-081E-1B18-5BBD2FC3F65B}"/>
            </a:ext>
          </a:extLst>
        </cdr:cNvPr>
        <cdr:cNvCxnSpPr/>
      </cdr:nvCxnSpPr>
      <cdr:spPr>
        <a:xfrm xmlns:a="http://schemas.openxmlformats.org/drawingml/2006/main">
          <a:off x="2619375" y="2066925"/>
          <a:ext cx="1524000" cy="4095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0.31442</cdr:x>
      <cdr:y>0.52163</cdr:y>
    </cdr:from>
    <cdr:to>
      <cdr:x>0.44733</cdr:x>
      <cdr:y>0.86779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41862E62-51B9-C9C1-21FF-C2DABEBED584}"/>
            </a:ext>
          </a:extLst>
        </cdr:cNvPr>
        <cdr:cNvCxnSpPr/>
      </cdr:nvCxnSpPr>
      <cdr:spPr>
        <a:xfrm xmlns:a="http://schemas.openxmlformats.org/drawingml/2006/main" flipH="1">
          <a:off x="1847850" y="2066925"/>
          <a:ext cx="781050" cy="1371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0.3852</cdr:x>
      <cdr:y>0.3133</cdr:y>
    </cdr:from>
    <cdr:to>
      <cdr:x>0.56672</cdr:x>
      <cdr:y>0.45272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263775" y="1241425"/>
          <a:ext cx="1066800" cy="552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0.40205</cdr:x>
      <cdr:y>0.57163</cdr:y>
    </cdr:from>
    <cdr:to>
      <cdr:x>0.59978</cdr:x>
      <cdr:y>0.6774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362835" y="2265045"/>
          <a:ext cx="1162050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0.25169</cdr:x>
      <cdr:y>0.4638</cdr:y>
    </cdr:from>
    <cdr:to>
      <cdr:x>0.44313</cdr:x>
      <cdr:y>0.57353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479177" y="1837765"/>
          <a:ext cx="1125070" cy="434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0.40573</cdr:x>
      <cdr:y>0.29779</cdr:y>
    </cdr:from>
    <cdr:to>
      <cdr:x>0.58725</cdr:x>
      <cdr:y>0.45063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84425" y="1076325"/>
          <a:ext cx="1066800" cy="552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0.42258</cdr:x>
      <cdr:y>0.54937</cdr:y>
    </cdr:from>
    <cdr:to>
      <cdr:x>0.62031</cdr:x>
      <cdr:y>0.66532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483485" y="1985645"/>
          <a:ext cx="1162050" cy="419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0.28296</cdr:x>
      <cdr:y>0.46606</cdr:y>
    </cdr:from>
    <cdr:to>
      <cdr:x>0.46372</cdr:x>
      <cdr:y>0.56043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62953" y="1815353"/>
          <a:ext cx="1062318" cy="367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0.33406</cdr:x>
      <cdr:y>0.50519</cdr:y>
    </cdr:from>
    <cdr:to>
      <cdr:x>0.45915</cdr:x>
      <cdr:y>0.8182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1DC84466-FC88-68F1-6CA9-95C628C4EE43}"/>
            </a:ext>
          </a:extLst>
        </cdr:cNvPr>
        <cdr:cNvCxnSpPr/>
      </cdr:nvCxnSpPr>
      <cdr:spPr>
        <a:xfrm xmlns:a="http://schemas.openxmlformats.org/drawingml/2006/main" flipH="1">
          <a:off x="1963271" y="1967753"/>
          <a:ext cx="735106" cy="1219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0.46067</cdr:x>
      <cdr:y>0.50289</cdr:y>
    </cdr:from>
    <cdr:to>
      <cdr:x>0.69406</cdr:x>
      <cdr:y>0.603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D5459657-3622-37E9-95C6-E2AB12610377}"/>
            </a:ext>
          </a:extLst>
        </cdr:cNvPr>
        <cdr:cNvCxnSpPr/>
      </cdr:nvCxnSpPr>
      <cdr:spPr>
        <a:xfrm xmlns:a="http://schemas.openxmlformats.org/drawingml/2006/main">
          <a:off x="2707342" y="1958788"/>
          <a:ext cx="1371600" cy="3899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0.3722</cdr:x>
      <cdr:y>0.17031</cdr:y>
    </cdr:from>
    <cdr:to>
      <cdr:x>0.46296</cdr:x>
      <cdr:y>0.51324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AB8DB57A-77D8-8936-7B83-0BFB519CADD2}"/>
            </a:ext>
          </a:extLst>
        </cdr:cNvPr>
        <cdr:cNvCxnSpPr/>
      </cdr:nvCxnSpPr>
      <cdr:spPr>
        <a:xfrm xmlns:a="http://schemas.openxmlformats.org/drawingml/2006/main" flipH="1" flipV="1">
          <a:off x="2187389" y="663388"/>
          <a:ext cx="533400" cy="13357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0.35656</cdr:x>
      <cdr:y>0.15366</cdr:y>
    </cdr:from>
    <cdr:to>
      <cdr:x>0.49271</cdr:x>
      <cdr:y>0.54878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BF020726-28D1-8711-59C9-69745421A11D}"/>
            </a:ext>
          </a:extLst>
        </cdr:cNvPr>
        <cdr:cNvCxnSpPr/>
      </cdr:nvCxnSpPr>
      <cdr:spPr>
        <a:xfrm xmlns:a="http://schemas.openxmlformats.org/drawingml/2006/main" flipH="1" flipV="1">
          <a:off x="2095500" y="600075"/>
          <a:ext cx="800100" cy="154305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0.48838</cdr:x>
      <cdr:y>0.54228</cdr:y>
    </cdr:from>
    <cdr:to>
      <cdr:x>0.74554</cdr:x>
      <cdr:y>0.61951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2086420A-A20A-AD37-3553-F5DE86DF5C94}"/>
            </a:ext>
          </a:extLst>
        </cdr:cNvPr>
        <cdr:cNvCxnSpPr/>
      </cdr:nvCxnSpPr>
      <cdr:spPr>
        <a:xfrm xmlns:a="http://schemas.openxmlformats.org/drawingml/2006/main">
          <a:off x="2870200" y="2117725"/>
          <a:ext cx="1511300" cy="30162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0.34198</cdr:x>
      <cdr:y>0.54228</cdr:y>
    </cdr:from>
    <cdr:to>
      <cdr:x>0.48838</cdr:x>
      <cdr:y>0.8878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DA470B9D-89DF-6717-601C-8D47FC65B6F1}"/>
            </a:ext>
          </a:extLst>
        </cdr:cNvPr>
        <cdr:cNvCxnSpPr/>
      </cdr:nvCxnSpPr>
      <cdr:spPr>
        <a:xfrm xmlns:a="http://schemas.openxmlformats.org/drawingml/2006/main" flipH="1">
          <a:off x="2009775" y="2117725"/>
          <a:ext cx="860425" cy="1349375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0.44571</cdr:x>
      <cdr:y>0.39675</cdr:y>
    </cdr:from>
    <cdr:to>
      <cdr:x>0.62723</cdr:x>
      <cdr:y>0.53821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19392" y="1549395"/>
          <a:ext cx="1066779" cy="552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Компетенция разрешения проблем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0.30896</cdr:x>
      <cdr:y>0.48603</cdr:y>
    </cdr:from>
    <cdr:to>
      <cdr:x>0.5004</cdr:x>
      <cdr:y>0.59737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815713" y="1898086"/>
          <a:ext cx="1125079" cy="434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Коммуникативная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0.44311</cdr:x>
      <cdr:y>0.57837</cdr:y>
    </cdr:from>
    <cdr:to>
      <cdr:x>0.64084</cdr:x>
      <cdr:y>0.68569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604118" y="2258677"/>
          <a:ext cx="1162044" cy="4191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spcAft>
              <a:spcPts val="800"/>
            </a:spcAft>
          </a:pPr>
          <a:r>
            <a:rPr lang="ru-RU" sz="800" b="1" i="1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Информационная компетенция</a:t>
          </a:r>
          <a:endParaRPr lang="ru-RU" sz="800" b="1" i="1" kern="10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B4D3-3276-32EA-3D93-55D838D5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B524C2-76FD-1446-2EA1-9C64103FA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BB6A9E-2C83-8CD5-0589-96CFD243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теоретических подходов и практики развития универсальных компетенций в России позволяет сделать следующие </a:t>
            </a:r>
            <a:r>
              <a:rPr lang="ru-RU" b="1" dirty="0"/>
              <a:t>выводы:</a:t>
            </a:r>
          </a:p>
          <a:p>
            <a:r>
              <a:rPr lang="ru-RU" dirty="0"/>
              <a:t>1) Для отечественной педагогической практики и ее научно-методического обеспечения характерен </a:t>
            </a:r>
            <a:r>
              <a:rPr lang="ru-RU" b="1" dirty="0"/>
              <a:t>рост интереса к проблемам формирования и оценивания универсальных компетенций будущих специалистов, в т.ч. педагогических работников. </a:t>
            </a:r>
            <a:r>
              <a:rPr lang="ru-RU" dirty="0"/>
              <a:t>Это проявляется в заметном увеличении количества научных публикаций и учебно-методических разработок, в усиливающейся дискуссионной активности исследователей и практикующих педагогов на конференциях, семинарах, форумах при рассмотрении вопросов универсализации способов деятельности профессионалов и развития готовности системы образования отвечать на эти вызовы.</a:t>
            </a:r>
          </a:p>
          <a:p>
            <a:r>
              <a:rPr lang="ru-RU" dirty="0"/>
              <a:t>2) В то же время </a:t>
            </a:r>
            <a:r>
              <a:rPr lang="ru-RU" b="1" dirty="0"/>
              <a:t>в массовой российской практике процессы и результаты формирования и оценивания универсальных компетенций будущих педагогов и действующих учителей остаются неудовлетворительными</a:t>
            </a:r>
            <a:r>
              <a:rPr lang="ru-RU" dirty="0"/>
              <a:t>. Этот обобщенный вывод можно сделать на основании факта отсутствия надежных и валидных, удобных для использования в образовательном процессе диагностических средств идентификации владения универсальными способами деятельности студентами и выпускниками вузов. Как правило, в учебном процессе оценка универсальных компетенций подменяется проверкой знаний и отдельных интеллектуальных умений в рамках учебных дисциплин общеобразовательного цикла и не предполагает включения студентов в аутентичные виды деятельности, в которых они могли бы продемонстрировать освоенные аспекты компетенций. Эта практика во многом определяется соответствующей структурой ФГОС ВО 3++ и их учебно-методического обеспечения, в которых представлены индикаторы сформированности УК и реализована модель «закрепления» каждой универсальной компетенции за той или иной учебной дисциплиной, преподаваемой на 1-2 курсах обучения в вузе.</a:t>
            </a:r>
          </a:p>
          <a:p>
            <a:r>
              <a:rPr lang="ru-RU" dirty="0"/>
              <a:t>3) Оценочные средства, которые используются в педагогических вузах для идентификации УК на старших курсах (в рамках деятельности ассесмент центров, профильных конкурсов, в процессе педагогической практики студентов и т.д.), в большинстве случаев представляют собой бессистемные, не согласованные между собой, хаотичные наборы тестов и опросников, не адаптированных к студенческой аудитории. Педагогический инструментарий оценивания заменяется психологическими и социологическими метриками. В оценочных процедурах государственной итоговой аттестации универсальные компетенции, как правило, не выступают предметом оценивания. В условиях полного отсутствия обратной связи управление развитием УК осуществить невозможно, поэтому можно констатировать, что </a:t>
            </a:r>
            <a:r>
              <a:rPr lang="ru-RU" b="1" dirty="0"/>
              <a:t>формирование универсальных способов деятельности будущих учителей, как целенаправленный, планируемый, контролируемый и результативный процесс, в массовой российской практике не осуществляется</a:t>
            </a:r>
            <a:r>
              <a:rPr lang="ru-RU" dirty="0"/>
              <a:t>.</a:t>
            </a:r>
          </a:p>
          <a:p>
            <a:r>
              <a:rPr lang="ru-RU" dirty="0"/>
              <a:t>4) </a:t>
            </a:r>
            <a:r>
              <a:rPr lang="ru-RU" b="1" dirty="0"/>
              <a:t>В региональных системах повышения квалификации и переподготовки учителей России задачи развития универсальных компетенций</a:t>
            </a:r>
            <a:r>
              <a:rPr lang="ru-RU" dirty="0"/>
              <a:t>, в т.ч. с учетом преемственности между различными этапами профессионализации педагога, </a:t>
            </a:r>
            <a:r>
              <a:rPr lang="ru-RU" b="1" dirty="0"/>
              <a:t>не ставятся и не решаются</a:t>
            </a:r>
            <a:r>
              <a:rPr lang="ru-RU" dirty="0"/>
              <a:t>. Универсальные компетенции не представлены в составе требований к квалификации педагогических работников, которые содержатся в соответствующих профессиональных стандартах, поэтому </a:t>
            </a:r>
            <a:r>
              <a:rPr lang="ru-RU" b="1" dirty="0"/>
              <a:t>оценка готовности к реализации универсальных способов деятельности педагогов в системе независимой оценки квалификаций НСК РФ в настоящее время не проводится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96607A-3B10-B9F3-23C3-827DE6F4D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8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B4D3-3276-32EA-3D93-55D838D5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B524C2-76FD-1446-2EA1-9C64103FA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BB6A9E-2C83-8CD5-0589-96CFD243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теоретических подходов и практики развития универсальных компетенций в России позволяет сделать следующие </a:t>
            </a:r>
            <a:r>
              <a:rPr lang="ru-RU" b="1" dirty="0"/>
              <a:t>выводы:</a:t>
            </a:r>
          </a:p>
          <a:p>
            <a:r>
              <a:rPr lang="ru-RU" dirty="0"/>
              <a:t>1) Для отечественной педагогической практики и ее научно-методического обеспечения характерен </a:t>
            </a:r>
            <a:r>
              <a:rPr lang="ru-RU" b="1" dirty="0"/>
              <a:t>рост интереса к проблемам формирования и оценивания универсальных компетенций будущих специалистов, в т.ч. педагогических работников. </a:t>
            </a:r>
            <a:r>
              <a:rPr lang="ru-RU" dirty="0"/>
              <a:t>Это проявляется в заметном увеличении количества научных публикаций и учебно-методических разработок, в усиливающейся дискуссионной активности исследователей и практикующих педагогов на конференциях, семинарах, форумах при рассмотрении вопросов универсализации способов деятельности профессионалов и развития готовности системы образования отвечать на эти вызовы.</a:t>
            </a:r>
          </a:p>
          <a:p>
            <a:r>
              <a:rPr lang="ru-RU" dirty="0"/>
              <a:t>2) В то же время </a:t>
            </a:r>
            <a:r>
              <a:rPr lang="ru-RU" b="1" dirty="0"/>
              <a:t>в массовой российской практике процессы и результаты формирования и оценивания универсальных компетенций будущих педагогов и действующих учителей остаются неудовлетворительными</a:t>
            </a:r>
            <a:r>
              <a:rPr lang="ru-RU" dirty="0"/>
              <a:t>. Этот обобщенный вывод можно сделать на основании факта отсутствия надежных и валидных, удобных для использования в образовательном процессе диагностических средств идентификации владения универсальными способами деятельности студентами и выпускниками вузов. Как правило, в учебном процессе оценка универсальных компетенций подменяется проверкой знаний и отдельных интеллектуальных умений в рамках учебных дисциплин общеобразовательного цикла и не предполагает включения студентов в аутентичные виды деятельности, в которых они могли бы продемонстрировать освоенные аспекты компетенций. Эта практика во многом определяется соответствующей структурой ФГОС ВО 3++ и их учебно-методического обеспечения, в которых представлены индикаторы сформированности УК и реализована модель «закрепления» каждой универсальной компетенции за той или иной учебной дисциплиной, преподаваемой на 1-2 курсах обучения в вузе.</a:t>
            </a:r>
          </a:p>
          <a:p>
            <a:r>
              <a:rPr lang="ru-RU" dirty="0"/>
              <a:t>3) Оценочные средства, которые используются в педагогических вузах для идентификации УК на старших курсах (в рамках деятельности ассесмент центров, профильных конкурсов, в процессе педагогической практики студентов и т.д.), в большинстве случаев представляют собой бессистемные, не согласованные между собой, хаотичные наборы тестов и опросников, не адаптированных к студенческой аудитории. Педагогический инструментарий оценивания заменяется психологическими и социологическими метриками. В оценочных процедурах государственной итоговой аттестации универсальные компетенции, как правило, не выступают предметом оценивания. В условиях полного отсутствия обратной связи управление развитием УК осуществить невозможно, поэтому можно констатировать, что </a:t>
            </a:r>
            <a:r>
              <a:rPr lang="ru-RU" b="1" dirty="0"/>
              <a:t>формирование универсальных способов деятельности будущих учителей, как целенаправленный, планируемый, контролируемый и результативный процесс, в массовой российской практике не осуществляется</a:t>
            </a:r>
            <a:r>
              <a:rPr lang="ru-RU" dirty="0"/>
              <a:t>.</a:t>
            </a:r>
          </a:p>
          <a:p>
            <a:r>
              <a:rPr lang="ru-RU" dirty="0"/>
              <a:t>4) </a:t>
            </a:r>
            <a:r>
              <a:rPr lang="ru-RU" b="1" dirty="0"/>
              <a:t>В региональных системах повышения квалификации и переподготовки учителей России задачи развития универсальных компетенций</a:t>
            </a:r>
            <a:r>
              <a:rPr lang="ru-RU" dirty="0"/>
              <a:t>, в т.ч. с учетом преемственности между различными этапами профессионализации педагога, </a:t>
            </a:r>
            <a:r>
              <a:rPr lang="ru-RU" b="1" dirty="0"/>
              <a:t>не ставятся и не решаются</a:t>
            </a:r>
            <a:r>
              <a:rPr lang="ru-RU" dirty="0"/>
              <a:t>. Универсальные компетенции не представлены в составе требований к квалификации педагогических работников, которые содержатся в соответствующих профессиональных стандартах, поэтому </a:t>
            </a:r>
            <a:r>
              <a:rPr lang="ru-RU" b="1" dirty="0"/>
              <a:t>оценка готовности к реализации универсальных способов деятельности педагогов в системе независимой оценки квалификаций НСК РФ в настоящее время не проводится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96607A-3B10-B9F3-23C3-827DE6F4D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0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/>
              <a:t>Можно показать нашу группировку по ресурсам как-то так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9C60B-6F98-8646-A41A-70FA44D3BD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7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основе анализа дескриптивных статистик сформирован профиль востребованных работодателями универсальных компетенций учителей в разрезе аспектов УК с дескрипторами доминирующих уровней. Мнения респондентов достаточно однородны, из одиннадцати аспектов УК лишь один обнаруживает бимодальное распределение: это аспект «Анализ рабочей ситуации» компетенции разрешения проблем. Здесь ответы руководителей школ примерно в равной степени распределены между II и IV уровнями сформированности универсальных компетенций, поэтому в качестве доминирующего уровня принято среднее значение, соответствующее III уровню.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9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10.12.2024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10.12.2024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10.12.2024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rudnikova-va@ranepa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09" y="1695635"/>
            <a:ext cx="10423442" cy="3169328"/>
          </a:xfrm>
          <a:noFill/>
        </p:spPr>
        <p:txBody>
          <a:bodyPr/>
          <a:lstStyle/>
          <a:p>
            <a:br>
              <a: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/>
              <a:t>Оценочные средства для измерения универсальных компетенций педагога: опыт конструирования и применения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63" y="4390597"/>
            <a:ext cx="10423443" cy="1246723"/>
          </a:xfrm>
        </p:spPr>
        <p:txBody>
          <a:bodyPr/>
          <a:lstStyle/>
          <a:p>
            <a:pPr algn="r"/>
            <a:r>
              <a:rPr lang="ru-RU" sz="1600" dirty="0"/>
              <a:t>Прудникова Виктория Аркадьевна, </a:t>
            </a:r>
          </a:p>
          <a:p>
            <a:pPr algn="r"/>
            <a:r>
              <a:rPr lang="ru-RU" sz="1600" dirty="0"/>
              <a:t>директор Самарского филиала РАНХиГС</a:t>
            </a:r>
          </a:p>
          <a:p>
            <a:endParaRPr lang="ru-RU" sz="1600" dirty="0"/>
          </a:p>
          <a:p>
            <a:pPr algn="r"/>
            <a:r>
              <a:rPr lang="ru-RU" sz="1600" dirty="0"/>
              <a:t>Конференция ЕАОКО, Москва 2024</a:t>
            </a:r>
          </a:p>
          <a:p>
            <a:pPr>
              <a:spcBef>
                <a:spcPts val="0"/>
              </a:spcBef>
            </a:pPr>
            <a:endParaRPr lang="ru-RU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05262" y="5729681"/>
            <a:ext cx="5201175" cy="1040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C64166-5CFD-9835-29A7-59916D4FE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27" y="752498"/>
            <a:ext cx="9777095" cy="588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CD8F6-A38D-3844-9580-339DD7B8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99708-DEAD-EA4F-AC45-A6678ACC6BFB}"/>
              </a:ext>
            </a:extLst>
          </p:cNvPr>
          <p:cNvSpPr txBox="1"/>
          <p:nvPr/>
        </p:nvSpPr>
        <p:spPr>
          <a:xfrm>
            <a:off x="6996129" y="3123366"/>
            <a:ext cx="2168317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56E48-0569-5CBC-CAFB-986170A7477E}"/>
              </a:ext>
            </a:extLst>
          </p:cNvPr>
          <p:cNvSpPr txBox="1"/>
          <p:nvPr/>
        </p:nvSpPr>
        <p:spPr>
          <a:xfrm>
            <a:off x="2059460" y="199685"/>
            <a:ext cx="78918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Структура запроса работодателей на универсальные компетенции учителя в среднем по выборке</a:t>
            </a:r>
            <a:endParaRPr lang="ru-RU" dirty="0">
              <a:solidFill>
                <a:srgbClr val="A30236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(средние значения)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7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0C6A-3A4C-32E5-6876-52047F09D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BAB79-6B64-5DE3-5007-8CEB7ED2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871A6-555F-1931-095F-3AA8AEF9196C}"/>
              </a:ext>
            </a:extLst>
          </p:cNvPr>
          <p:cNvSpPr txBox="1"/>
          <p:nvPr/>
        </p:nvSpPr>
        <p:spPr>
          <a:xfrm>
            <a:off x="6996129" y="3123366"/>
            <a:ext cx="2168317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endParaRPr lang="ru-R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A51C3-8F07-90DC-2892-432AB0264A26}"/>
              </a:ext>
            </a:extLst>
          </p:cNvPr>
          <p:cNvSpPr txBox="1"/>
          <p:nvPr/>
        </p:nvSpPr>
        <p:spPr>
          <a:xfrm>
            <a:off x="2243370" y="144065"/>
            <a:ext cx="78918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30236"/>
                </a:solidFill>
                <a:effectLst/>
                <a:ea typeface="Times New Roman" panose="02020603050405020304" pitchFamily="18" charset="0"/>
              </a:rPr>
              <a:t>Структура запроса работодателей на универсальные компетенции учителя в пилотных регионах</a:t>
            </a:r>
            <a:endParaRPr lang="ru-RU" dirty="0">
              <a:solidFill>
                <a:srgbClr val="A30236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effectLst/>
                <a:ea typeface="Times New Roman" panose="02020603050405020304" pitchFamily="18" charset="0"/>
              </a:rPr>
              <a:t>(средние значения)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AF28A6-DDB1-5CC1-7744-3BC397126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2412" r="15724" b="9167"/>
          <a:stretch/>
        </p:blipFill>
        <p:spPr bwMode="auto">
          <a:xfrm>
            <a:off x="1046084" y="730317"/>
            <a:ext cx="8825783" cy="594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4780D-F083-5753-7E26-329A73096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3" t="75332" r="3996" b="2608"/>
          <a:stretch/>
        </p:blipFill>
        <p:spPr bwMode="auto">
          <a:xfrm>
            <a:off x="10223157" y="3002419"/>
            <a:ext cx="2671291" cy="106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55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Сравнение уровневых структур требований работодателей к универсальным компетенциям учителя в пилотных регионах и регионах дополнительного обследования (средние значения)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90588" y="1820863"/>
          <a:ext cx="11206162" cy="48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80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66377"/>
            <a:ext cx="9576679" cy="80388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Профили востребованных работодателями универсальных компетенций учителя в малокомплектных, небольших и крупных школах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(средние значения по выборке)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900000" y="1257301"/>
          <a:ext cx="11196750" cy="49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36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Профили востребованных работодателями УК учителя в городских и сельских школах (средние значения по выборке)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90588" y="1820863"/>
          <a:ext cx="11206162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75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66377"/>
            <a:ext cx="9576679" cy="1347981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Профили востребованных работодателями универсальных компетенций учителя в гимназиях, лицеях и в школах без специализации обучения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(средние региональные значения) </a:t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90588" y="1319645"/>
          <a:ext cx="11206162" cy="484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08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Сопоставление профилей универсальных (общих) компетенций учителя 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разных уровней квалификации (работодатели Самарской области, 2023-2024 гг.)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16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38" y="1614358"/>
            <a:ext cx="7711536" cy="498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2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0FE88-C29C-C05A-5193-2B5316C4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155864"/>
            <a:ext cx="9078185" cy="825772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+mj-lt"/>
              </a:rPr>
              <a:t>Профиль востребованных работодателями УК учителя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622742-0BE4-77D3-53A7-ACFA190F9C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073" y="630572"/>
          <a:ext cx="12105410" cy="6222866"/>
        </p:xfrm>
        <a:graphic>
          <a:graphicData uri="http://schemas.openxmlformats.org/drawingml/2006/table">
            <a:tbl>
              <a:tblPr firstRow="1" firstCol="1" bandRow="1"/>
              <a:tblGrid>
                <a:gridCol w="933063">
                  <a:extLst>
                    <a:ext uri="{9D8B030D-6E8A-4147-A177-3AD203B41FA5}">
                      <a16:colId xmlns:a16="http://schemas.microsoft.com/office/drawing/2014/main" val="3338465808"/>
                    </a:ext>
                  </a:extLst>
                </a:gridCol>
                <a:gridCol w="225642">
                  <a:extLst>
                    <a:ext uri="{9D8B030D-6E8A-4147-A177-3AD203B41FA5}">
                      <a16:colId xmlns:a16="http://schemas.microsoft.com/office/drawing/2014/main" val="2658691451"/>
                    </a:ext>
                  </a:extLst>
                </a:gridCol>
                <a:gridCol w="850732">
                  <a:extLst>
                    <a:ext uri="{9D8B030D-6E8A-4147-A177-3AD203B41FA5}">
                      <a16:colId xmlns:a16="http://schemas.microsoft.com/office/drawing/2014/main" val="3855765734"/>
                    </a:ext>
                  </a:extLst>
                </a:gridCol>
                <a:gridCol w="692173">
                  <a:extLst>
                    <a:ext uri="{9D8B030D-6E8A-4147-A177-3AD203B41FA5}">
                      <a16:colId xmlns:a16="http://schemas.microsoft.com/office/drawing/2014/main" val="2472804284"/>
                    </a:ext>
                  </a:extLst>
                </a:gridCol>
                <a:gridCol w="692173">
                  <a:extLst>
                    <a:ext uri="{9D8B030D-6E8A-4147-A177-3AD203B41FA5}">
                      <a16:colId xmlns:a16="http://schemas.microsoft.com/office/drawing/2014/main" val="133141523"/>
                    </a:ext>
                  </a:extLst>
                </a:gridCol>
                <a:gridCol w="733338">
                  <a:extLst>
                    <a:ext uri="{9D8B030D-6E8A-4147-A177-3AD203B41FA5}">
                      <a16:colId xmlns:a16="http://schemas.microsoft.com/office/drawing/2014/main" val="1307105795"/>
                    </a:ext>
                  </a:extLst>
                </a:gridCol>
                <a:gridCol w="715043">
                  <a:extLst>
                    <a:ext uri="{9D8B030D-6E8A-4147-A177-3AD203B41FA5}">
                      <a16:colId xmlns:a16="http://schemas.microsoft.com/office/drawing/2014/main" val="3469721900"/>
                    </a:ext>
                  </a:extLst>
                </a:gridCol>
                <a:gridCol w="7263246">
                  <a:extLst>
                    <a:ext uri="{9D8B030D-6E8A-4147-A177-3AD203B41FA5}">
                      <a16:colId xmlns:a16="http://schemas.microsoft.com/office/drawing/2014/main" val="883579902"/>
                    </a:ext>
                  </a:extLst>
                </a:gridCol>
              </a:tblGrid>
              <a:tr h="17975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требований нет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261253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 разрешения проблем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Дескрипторы доминирующих уровней сформированности УК</a:t>
                      </a:r>
                      <a:endParaRPr lang="ru-RU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881832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рабочей ситуации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определяет критерии для оценки рабочей ситуации в соответствии с поставленной задачей 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3084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 и планирование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Выбирает способ достижения цели, ставит задачи и планирует деятельность в нестандартной (субъективно новой) ситуации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04349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контроль 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корректирует деятельность на основе результатов текущего контроля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508290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результата (продукта)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 по заданным критериям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028631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компетенция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651777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находит источник, содержащий недостающую для решения задачи информацию, оценивает его применимость, достоверность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605407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извлечение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Извлекает требуемую информацию из текста, изображений, устных сообщений, наблюдения и систематизирует ее в структуре, соответствующей задаче информационного поиска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989759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обработка информации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Делает выводы, касающиеся конкретной ситуации, на основе общей информации / Делает выводы на основе заданных посылок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393507"/>
                  </a:ext>
                </a:extLst>
              </a:tr>
              <a:tr h="446271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Коммуникативная </a:t>
                      </a:r>
                      <a:b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200" kern="1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337165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письменная </a:t>
                      </a:r>
                      <a:b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коммуникация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Излагает аргументированную позицию, сопоставляет позиции в форме продуктов письменной коммуникации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92373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публичное выступление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Отбирает содержание выступления в соответствии с заданными целью и аудиторией, соблюдает требования жанра - доклад, презентация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640240"/>
                  </a:ext>
                </a:extLst>
              </a:tr>
              <a:tr h="29506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ведение диалога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Инициирует и проводит диалог в соответствии с культурными нормами на уровне высказывания своих мнений, позиций, рассуждений и уточнения мнений, позиций, отношений собеседника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62128"/>
                  </a:ext>
                </a:extLst>
              </a:tr>
              <a:tr h="998640">
                <a:tc gridSpan="2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продуктивная групповая коммуникация</a:t>
                      </a:r>
                    </a:p>
                  </a:txBody>
                  <a:tcPr marL="49480" marR="49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80" marR="494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 группы решает сложносоставные задачи, требующие разделения на подзадачи, с помощью установленных самостоятельно для этой работы процедур взаимодействия</a:t>
                      </a: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Вносит предложения по процедурам или вопросам обсуждения в соответствии с целью групповой коммуникации, задает вопросы, проверяет свое понимание идей других участников, аргументирует/объясняет свои идеи</a:t>
                      </a:r>
                    </a:p>
                  </a:txBody>
                  <a:tcPr marL="49480" marR="494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80235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модальное значение требований работодателей к уровню сформированности аспектов универсальных компетенций учителей (среднее по выборке)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611173"/>
                  </a:ext>
                </a:extLst>
              </a:tr>
              <a:tr h="24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второй по частоте выборов работодателями востребованный уровень сформированности аспектов универсальных компетенций учителей (среднее по выборке)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0" marR="49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8685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DEAA6-9A33-D9C1-D38D-B3221479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45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Общая характеристика инструмента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75" y="1904991"/>
            <a:ext cx="123577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Аналитический подход к оцениванию.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Унификация содержания, процедуры, способа проверки и интерпретации результатов.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Принцип очевидной </a:t>
            </a:r>
            <a:r>
              <a:rPr lang="ru-RU" sz="2400" dirty="0" err="1"/>
              <a:t>валидности</a:t>
            </a:r>
            <a:r>
              <a:rPr lang="ru-RU" sz="2400" dirty="0"/>
              <a:t>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Оценка деятельности на основании ее продукта (процесса).</a:t>
            </a:r>
            <a:br>
              <a:rPr lang="ru-RU" sz="2400" dirty="0"/>
            </a:br>
            <a:r>
              <a:rPr lang="ru-RU" sz="2000" dirty="0"/>
              <a:t>открытые задания с заданными ограничениями (5) или со свободным ответом-изложением (1).</a:t>
            </a:r>
          </a:p>
          <a:p>
            <a:pPr marL="342900" indent="-342900">
              <a:spcBef>
                <a:spcPts val="12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Экспертная валидация и апробация.</a:t>
            </a:r>
          </a:p>
        </p:txBody>
      </p:sp>
    </p:spTree>
    <p:extLst>
      <p:ext uri="{BB962C8B-B14F-4D97-AF65-F5344CB8AC3E}">
        <p14:creationId xmlns:p14="http://schemas.microsoft.com/office/powerpoint/2010/main" val="366791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Общая характеристика инструмента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36418"/>
              </p:ext>
            </p:extLst>
          </p:nvPr>
        </p:nvGraphicFramePr>
        <p:xfrm>
          <a:off x="307894" y="995756"/>
          <a:ext cx="12340194" cy="575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95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Аспект УК,</a:t>
                      </a:r>
                      <a:r>
                        <a:rPr lang="ru-RU" baseline="0" dirty="0"/>
                        <a:t>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012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55">
                <a:tc>
                  <a:txBody>
                    <a:bodyPr/>
                    <a:lstStyle/>
                    <a:p>
                      <a:r>
                        <a:rPr lang="ru-RU" dirty="0"/>
                        <a:t>Задание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Извлечение и первичная обработка информации, </a:t>
                      </a:r>
                      <a:r>
                        <a:rPr lang="en-US" dirty="0"/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Извлекает требуемую информацию из (…) устных сообщений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Задание 2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Извлекает требуемую информацию из текста (…) и систематизирует ее в самостоятельно определенной структуре, соответствующей задаче информационного поиска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41">
                <a:tc rowSpan="2"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Задание 3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Обработка информации, 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Делает выводы на основе заданных посылок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Письменная коммуникация,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Излагает аргументированную позицию, сопоставляет или обобщает позиции в форме продуктов письменной коммуникации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142">
                <a:tc>
                  <a:txBody>
                    <a:bodyPr/>
                    <a:lstStyle/>
                    <a:p>
                      <a:r>
                        <a:rPr lang="ru-RU" dirty="0"/>
                        <a:t>Задание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результата (продукта),</a:t>
                      </a:r>
                      <a:r>
                        <a:rPr lang="ru-RU" sz="1795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 результат (продукт) деятельности по заданным критериям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794"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Задание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Целеполагание и планирование, III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Выбирает способ достижения цели, ставит задачи и планирует деятельность в нестандартной (субъективно новой) ситуации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592">
                <a:tc rowSpan="2"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Задание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ситуации,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 определяет критерии для оценки рабочей ситуации в соответствии с поставленной задачей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 информации, 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95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 находит источник, содержащий недостающую для решения задачи информацию, оценивает его применимость, достоверность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5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501" y="273393"/>
            <a:ext cx="9576679" cy="714358"/>
          </a:xfrm>
        </p:spPr>
        <p:txBody>
          <a:bodyPr/>
          <a:lstStyle/>
          <a:p>
            <a:r>
              <a:rPr lang="ru-RU" dirty="0"/>
              <a:t>Запрос на универсальные компетенции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412955" y="987751"/>
          <a:ext cx="12521536" cy="579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9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Пример тестового задания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841462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Извлечение и первичная обработка информации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006" y="1371608"/>
            <a:ext cx="12091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	На вас возложены функции советника директора по воспитанию. Районное методическое объединение советников по воспитанию поручило вам систематизировать мотивы, побуждающие старшеклассников заниматься волонтерской деятельностью.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	Изучите описание ситуации (источник 1) и фрагмент анкеты (источник 2). Ознакомьтесь с некоторыми ответами школьников на вопросы анкеты (источник 3). </a:t>
            </a:r>
          </a:p>
          <a:p>
            <a:r>
              <a:rPr lang="ru-RU" sz="1600" b="1" dirty="0"/>
              <a:t>	Составьте форму для фиксации количества упоминаний того или иного мотива при работе со всем массивом анкет.</a:t>
            </a:r>
            <a:endParaRPr lang="ru-RU" sz="1600" dirty="0"/>
          </a:p>
          <a:p>
            <a:r>
              <a:rPr lang="ru-RU" sz="1600" dirty="0"/>
              <a:t>	Рекомендуемое время выполнения задания – 15-20 минут.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2" y="4015328"/>
            <a:ext cx="5163221" cy="2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31" y="4114128"/>
            <a:ext cx="5720898" cy="24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6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Пример тестового задания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734" y="841462"/>
            <a:ext cx="6480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Извлечение и первичная обработка информации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1538565"/>
            <a:ext cx="4966340" cy="50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98" y="1538566"/>
            <a:ext cx="5170787" cy="49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26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6" y="253639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Общая характеристика испытуемых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882" y="5095047"/>
            <a:ext cx="78242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ru-RU" sz="2400" dirty="0">
                <a:solidFill>
                  <a:srgbClr val="FF0000"/>
                </a:solidFill>
              </a:rPr>
              <a:t>3</a:t>
            </a:r>
            <a:r>
              <a:rPr lang="ru-RU" sz="2400" dirty="0"/>
              <a:t> региональных вуза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006" y="1676943"/>
            <a:ext cx="61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Сплошная выборка – </a:t>
            </a:r>
            <a:r>
              <a:rPr lang="ru-RU" sz="2800" dirty="0">
                <a:solidFill>
                  <a:srgbClr val="FF0000"/>
                </a:solidFill>
              </a:rPr>
              <a:t>525</a:t>
            </a:r>
            <a:r>
              <a:rPr lang="ru-RU" sz="2000" dirty="0"/>
              <a:t> </a:t>
            </a:r>
            <a:r>
              <a:rPr lang="ru-RU" sz="2400" dirty="0"/>
              <a:t>человек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34" y="1122511"/>
            <a:ext cx="4083986" cy="245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34" y="4034768"/>
            <a:ext cx="4142265" cy="24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7881" y="3580535"/>
            <a:ext cx="61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32</a:t>
            </a:r>
            <a:r>
              <a:rPr lang="ru-RU" sz="2000" dirty="0"/>
              <a:t> </a:t>
            </a:r>
            <a:r>
              <a:rPr lang="ru-RU" sz="2400" dirty="0"/>
              <a:t>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82826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51638" y="147312"/>
            <a:ext cx="1000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Результаты </a:t>
            </a:r>
            <a:r>
              <a:rPr lang="ru-RU" sz="2800" b="1" dirty="0" err="1">
                <a:solidFill>
                  <a:srgbClr val="800000"/>
                </a:solidFill>
              </a:rPr>
              <a:t>поаспектного</a:t>
            </a:r>
            <a:r>
              <a:rPr lang="ru-RU" sz="2800" b="1" dirty="0">
                <a:solidFill>
                  <a:srgbClr val="800000"/>
                </a:solidFill>
              </a:rPr>
              <a:t> оценивания универсальных компетенций студентов пилотных вузов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82" y="1136993"/>
            <a:ext cx="8292596" cy="549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26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461639"/>
            <a:ext cx="9841981" cy="1152719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Результаты </a:t>
            </a:r>
            <a:r>
              <a:rPr lang="ru-RU" dirty="0" err="1">
                <a:solidFill>
                  <a:srgbClr val="800000"/>
                </a:solidFill>
              </a:rPr>
              <a:t>поаспектного</a:t>
            </a:r>
            <a:r>
              <a:rPr lang="ru-RU" dirty="0">
                <a:solidFill>
                  <a:srgbClr val="800000"/>
                </a:solidFill>
              </a:rPr>
              <a:t> оценивания универсальных компетенций действующих учителей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3" y="1909544"/>
            <a:ext cx="6729696" cy="4340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37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8476" y="180225"/>
            <a:ext cx="867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Пилотное исследование (Самарская область)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7443" y="2019253"/>
            <a:ext cx="34874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Студенты выпускных курсов регионального педагогического вуза, 226 человек.</a:t>
            </a:r>
          </a:p>
          <a:p>
            <a:endParaRPr lang="ru-RU" sz="1400" dirty="0"/>
          </a:p>
          <a:p>
            <a:r>
              <a:rPr lang="ru-RU" sz="1400" dirty="0"/>
              <a:t>Учителя, работающие в общеобразовательных организациях региона, 100 человек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Средние значения по группе приступивших к выполнению задания, если</a:t>
            </a:r>
          </a:p>
          <a:p>
            <a:r>
              <a:rPr lang="ru-RU" sz="1400" dirty="0"/>
              <a:t>продемонстрировал(-а) – 		     1,</a:t>
            </a:r>
          </a:p>
          <a:p>
            <a:r>
              <a:rPr lang="ru-RU" sz="1400" dirty="0"/>
              <a:t>продемонстрировал(-а) частично –  0,5,</a:t>
            </a:r>
          </a:p>
          <a:p>
            <a:r>
              <a:rPr lang="ru-RU" sz="1400" dirty="0"/>
              <a:t>не продемонстрировал(-а) – 	     0.</a:t>
            </a:r>
          </a:p>
          <a:p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5" y="954678"/>
            <a:ext cx="8913776" cy="534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33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006" y="6384022"/>
            <a:ext cx="3305262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8475" y="254701"/>
            <a:ext cx="8242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Причины типичных ошибок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73" y="1737973"/>
            <a:ext cx="1156015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Некорректное выполнение той или иной операции в составе деятельности, требования к которой выдвинуты работодателями.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Дефициты деятельности по извлечению информации и формированию запроса на информацию при работе с описанием ситуации.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/>
              <a:t>Недостаток опыта применения алгоритмов деятельности в разнообразных конкретных ситуациях.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2609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DA090-9A73-1D80-2597-337B2E82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9FB93-FF27-248A-7DF3-5C9685457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99" y="919197"/>
            <a:ext cx="9566773" cy="535138"/>
          </a:xfrm>
        </p:spPr>
        <p:txBody>
          <a:bodyPr/>
          <a:lstStyle/>
          <a:p>
            <a:r>
              <a:rPr lang="ru-RU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Два исследовательских инструмента: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2D5A9-A48C-4A98-18A1-6B452A91A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309" y="1625000"/>
            <a:ext cx="6910886" cy="445620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Запросы работодателей к универсальным компетенциям учителей практически не зависят от региональных особенностей, дислокации, статуса и размера школы.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Единый отраслевой запрос работодателей сферы общего образования на УК учителя с высшим образованием позволяет ввести требования к УК работников в описание отраслевых рамок квалификаций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Однородность отражает тенденцию унификации подходов к реализации основных общеобразовательных программ, стандартизации решения задач воспитания и развития российских школьников, выступает симптомом снижения чувствительности школы к запросам местного сообщества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Мониторинг универсальных компетенций в педагогическом вузе.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Формирующие задания на основе содержания программ в рамках повышения квалификации.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Интеграция в задания практического экзамена.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Холистический подход.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Использование при разработке ситуаций (кейсов).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Основание для различения уровней квалификации.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9EFD76-907D-4641-9371-44956CB4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15410" y="1625000"/>
            <a:ext cx="3613211" cy="4304162"/>
          </a:xfrm>
        </p:spPr>
        <p:txBody>
          <a:bodyPr/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  <a:tab pos="630555" algn="l"/>
              </a:tabLst>
            </a:pPr>
            <a:r>
              <a:rPr lang="x-none" sz="1600" i="1" dirty="0">
                <a:ea typeface="Times New Roman" panose="02020603050405020304" pitchFamily="18" charset="0"/>
              </a:rPr>
              <a:t>технология трансляции требований работодателей к универсальным способам деятельности работников в систему подготовки и переподготовки кадров и НСК РФ</a:t>
            </a:r>
            <a:endParaRPr lang="ru-RU" sz="1600" dirty="0"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tabLst>
                <a:tab pos="180340" algn="l"/>
                <a:tab pos="630555" algn="l"/>
              </a:tabLst>
            </a:pPr>
            <a:r>
              <a:rPr lang="x-none" sz="1600" dirty="0">
                <a:ea typeface="Times New Roman" panose="02020603050405020304" pitchFamily="18" charset="0"/>
              </a:rPr>
              <a:t> 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  <a:tab pos="630555" algn="l"/>
              </a:tabLst>
            </a:pPr>
            <a:r>
              <a:rPr lang="x-none" sz="1600" i="1" dirty="0">
                <a:ea typeface="Times New Roman" panose="02020603050405020304" pitchFamily="18" charset="0"/>
              </a:rPr>
              <a:t>стандартизированный и апробированный комплекс оценочных средств для поаспектной идентификации уровней сформированности УК</a:t>
            </a:r>
            <a:r>
              <a:rPr lang="x-none" sz="1600" dirty="0">
                <a:ea typeface="Times New Roman" panose="02020603050405020304" pitchFamily="18" charset="0"/>
              </a:rPr>
              <a:t>.</a:t>
            </a:r>
            <a:endParaRPr lang="ru-RU" sz="1600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6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589" y="3861786"/>
            <a:ext cx="7795221" cy="2503279"/>
          </a:xfrm>
          <a:solidFill>
            <a:srgbClr val="A30236"/>
          </a:solidFill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en-US" dirty="0"/>
            </a:br>
            <a:r>
              <a:rPr lang="en-US" sz="2800" b="0" u="sng" dirty="0">
                <a:solidFill>
                  <a:srgbClr val="FFFF00"/>
                </a:solidFill>
                <a:hlinkClick r:id="rId2"/>
              </a:rPr>
              <a:t>Prudnikova-va@ranepa.ru</a:t>
            </a:r>
            <a:br>
              <a:rPr lang="en-US" sz="1600" b="0" dirty="0"/>
            </a:br>
            <a:br>
              <a:rPr lang="en-US" sz="1600" b="0" dirty="0"/>
            </a:b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37BE-1298-E6F9-71B0-7F0A624E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9C8D4-B0E5-D0B2-15A3-60F92DC3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1421959-A5CD-CB38-63BC-965D82CBBC70}"/>
              </a:ext>
            </a:extLst>
          </p:cNvPr>
          <p:cNvSpPr/>
          <p:nvPr/>
        </p:nvSpPr>
        <p:spPr>
          <a:xfrm>
            <a:off x="900000" y="5463601"/>
            <a:ext cx="916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7239617C-10DE-29A2-6E55-E00883680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984" y="662189"/>
            <a:ext cx="1065521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Практика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01355-535B-7F41-B738-1B8DA0BDDD1A}"/>
              </a:ext>
            </a:extLst>
          </p:cNvPr>
          <p:cNvSpPr txBox="1"/>
          <p:nvPr/>
        </p:nvSpPr>
        <p:spPr>
          <a:xfrm>
            <a:off x="165463" y="1594129"/>
            <a:ext cx="5679392" cy="1328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Отечественная педагогическая практика </a:t>
            </a:r>
            <a:r>
              <a:rPr lang="ru-RU" b="1" dirty="0"/>
              <a:t>демонстрирует рост </a:t>
            </a:r>
            <a:r>
              <a:rPr lang="ru-RU" dirty="0"/>
              <a:t>интереса к проблемам формирования и оценивания универсальных компетенций (далее – УК) будущих специалистов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F1609-4A61-FB9F-A250-12A207DE4FC1}"/>
              </a:ext>
            </a:extLst>
          </p:cNvPr>
          <p:cNvSpPr txBox="1"/>
          <p:nvPr/>
        </p:nvSpPr>
        <p:spPr>
          <a:xfrm>
            <a:off x="6480175" y="1600908"/>
            <a:ext cx="5875048" cy="1030486"/>
          </a:xfrm>
          <a:prstGeom prst="roundRect">
            <a:avLst>
              <a:gd name="adj" fmla="val 182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Исследования фиксируют </a:t>
            </a:r>
            <a:r>
              <a:rPr lang="ru-RU" b="1" dirty="0"/>
              <a:t>невысокие результаты развития</a:t>
            </a:r>
            <a:r>
              <a:rPr lang="ru-RU" dirty="0"/>
              <a:t> универсальных способов деятельности студентов в процессе их обучения в вузе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6FEC4BEC-A65F-FA02-1BD6-7B4286A7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63" y="3172021"/>
            <a:ext cx="125566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Нет  концептуальной ясности в определении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универсальных компетенций, не хватает единой общепринятой теоретической основы, которая включала бы перечень измеримых показателей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Оценка УК подменяется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 проверкой знаний и отдельных интеллектуальных умений в рамках общеобразовательных дисциплин 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 предполагает включения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студентов в аутентичные виды деятельности.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Надежные, валидные и функциональные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диагностические средства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идентификации владения универсальными способами деятельности в массовой российской практике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отсутствуют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. </a:t>
            </a:r>
          </a:p>
          <a:p>
            <a:pPr marL="179388" indent="-179388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Педагогический инструментарий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оценивания заменяется психологическими и социологическими метриками. </a:t>
            </a:r>
          </a:p>
        </p:txBody>
      </p:sp>
    </p:spTree>
    <p:extLst>
      <p:ext uri="{BB962C8B-B14F-4D97-AF65-F5344CB8AC3E}">
        <p14:creationId xmlns:p14="http://schemas.microsoft.com/office/powerpoint/2010/main" val="41001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E37BE-1298-E6F9-71B0-7F0A624E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9C8D4-B0E5-D0B2-15A3-60F92DC3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1421959-A5CD-CB38-63BC-965D82CBBC70}"/>
              </a:ext>
            </a:extLst>
          </p:cNvPr>
          <p:cNvSpPr/>
          <p:nvPr/>
        </p:nvSpPr>
        <p:spPr>
          <a:xfrm>
            <a:off x="900000" y="5463601"/>
            <a:ext cx="916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6FEC4BEC-A65F-FA02-1BD6-7B4286A7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1" y="1378556"/>
            <a:ext cx="125566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УК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 выступают предметом оценивания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 процедурах ГИА.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Задачи развития УК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 ставятся и не решаются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 региональных системах ДПО учителей России. </a:t>
            </a:r>
          </a:p>
          <a:p>
            <a:pPr marL="179388" indent="-179388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УК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не представлены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в составе требований к квалификации педагогических работников, которые содержатся в соответствующих профессиональных стандартах, поэтому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оценка готовности к реализации универсальных способов деятельности педагогов в системе независимой оценки квалификаций НСК РФ в настоящее время не проводится.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48F4BA56-9B37-24F5-5AF0-68242000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04" y="376519"/>
            <a:ext cx="4625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Практика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3B018-59B2-5CF7-3EFA-BE665B66B746}"/>
              </a:ext>
            </a:extLst>
          </p:cNvPr>
          <p:cNvSpPr txBox="1"/>
          <p:nvPr/>
        </p:nvSpPr>
        <p:spPr>
          <a:xfrm>
            <a:off x="287453" y="5156483"/>
            <a:ext cx="7834991" cy="1021556"/>
          </a:xfrm>
          <a:prstGeom prst="roundRect">
            <a:avLst>
              <a:gd name="adj" fmla="val 156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Формирование универсальных способов деятельности будущих учителей, как целенаправленный, планируемый, контролируемый процесс, в массовой российской практике не осуществляется.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40C1B-525C-0B74-AE8C-E94E46F567D2}"/>
              </a:ext>
            </a:extLst>
          </p:cNvPr>
          <p:cNvSpPr txBox="1"/>
          <p:nvPr/>
        </p:nvSpPr>
        <p:spPr>
          <a:xfrm>
            <a:off x="9396428" y="5156483"/>
            <a:ext cx="3345767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Отсутствие обратной связи делает невозможным управление развитием УК. </a:t>
            </a:r>
          </a:p>
        </p:txBody>
      </p:sp>
    </p:spTree>
    <p:extLst>
      <p:ext uri="{BB962C8B-B14F-4D97-AF65-F5344CB8AC3E}">
        <p14:creationId xmlns:p14="http://schemas.microsoft.com/office/powerpoint/2010/main" val="22684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Цель  и задачи исследования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1309273" y="1614358"/>
          <a:ext cx="10440767" cy="480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EEAC-DE44-66EF-77CE-808796CF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9F834-7FC6-33F4-18D4-75CF9F51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3985" y="285227"/>
            <a:ext cx="738664" cy="6115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общественно-политический \ бытовой \ академический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     контекст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9567" y="285227"/>
            <a:ext cx="461665" cy="6115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профессиональный контекст</a:t>
            </a:r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1644242" y="1040235"/>
            <a:ext cx="302004" cy="4504888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46246" y="1602297"/>
            <a:ext cx="1535185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46246" y="3292679"/>
            <a:ext cx="1678231" cy="567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25274" y="5036190"/>
            <a:ext cx="1556157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24477" y="3293246"/>
            <a:ext cx="771787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95911" y="1140903"/>
            <a:ext cx="135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когнитивный компонент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7523" y="2819793"/>
            <a:ext cx="172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операциональный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компонент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12690" y="4353579"/>
            <a:ext cx="1635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ценностно-мотивационный компонент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741232" y="3309457"/>
            <a:ext cx="216662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ая круглая скобка 35"/>
          <p:cNvSpPr/>
          <p:nvPr/>
        </p:nvSpPr>
        <p:spPr>
          <a:xfrm flipH="1">
            <a:off x="4957894" y="285227"/>
            <a:ext cx="302004" cy="6115572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8896" y="486561"/>
            <a:ext cx="297809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Системное и критическое мышление - УК-1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860" y="5533349"/>
            <a:ext cx="295292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Командная работа и лидерство - УК-3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6860" y="4559136"/>
            <a:ext cx="295012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Коммуникация - УК-4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6860" y="2986291"/>
            <a:ext cx="297809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Самоорганизация и саморазвитие - УК-6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5675" y="1674234"/>
            <a:ext cx="296131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Разработка и реализация проектов - УК-2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691127" y="0"/>
            <a:ext cx="226922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63185" y="267961"/>
            <a:ext cx="422869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Поиск информации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Извлечение и систематизация информации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Обработка информации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63185" y="1478014"/>
            <a:ext cx="433774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Анализ ситуации, идентификация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анализ проблем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Оценка непосредственного или опосредованного результата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Целеполагание и планирование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Текущий контроль и коррекция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Самомотивация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идентификация своих ценностей и мотивов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Анализ собственного опыта и оценка продвижения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363185" y="267961"/>
            <a:ext cx="0" cy="1231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332576" y="210636"/>
            <a:ext cx="0" cy="1231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372333" y="1602297"/>
            <a:ext cx="0" cy="16825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372333" y="3351402"/>
            <a:ext cx="0" cy="1002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2332576" y="809726"/>
            <a:ext cx="259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2591875" y="809726"/>
            <a:ext cx="0" cy="1510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12332576" y="1556756"/>
            <a:ext cx="1520" cy="1664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12334096" y="2320565"/>
            <a:ext cx="25777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5" idx="3"/>
          </p:cNvCxnSpPr>
          <p:nvPr/>
        </p:nvCxnSpPr>
        <p:spPr>
          <a:xfrm flipV="1">
            <a:off x="8086987" y="809726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086987" y="1994791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8136682" y="3351404"/>
            <a:ext cx="235651" cy="216014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8131089" y="2231472"/>
            <a:ext cx="241244" cy="1111543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72333" y="4567525"/>
            <a:ext cx="4228690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Письменная коммуникация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Публичное выступление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Диалог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Продуктивная групповая коммуникация \ Работа в команде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8372333" y="4479721"/>
            <a:ext cx="0" cy="16999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096135" y="4882301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105662" y="5856123"/>
            <a:ext cx="276198" cy="1"/>
          </a:xfrm>
          <a:prstGeom prst="line">
            <a:avLst/>
          </a:prstGeom>
          <a:ln w="127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8086988" y="100668"/>
            <a:ext cx="4504888" cy="1501629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14950" y="1585519"/>
            <a:ext cx="4476925" cy="2877424"/>
          </a:xfrm>
          <a:prstGeom prst="ellipse">
            <a:avLst/>
          </a:prstGeom>
          <a:solidFill>
            <a:srgbClr val="AFABAB">
              <a:alpha val="38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36683" y="4417280"/>
            <a:ext cx="4464340" cy="1895715"/>
          </a:xfrm>
          <a:prstGeom prst="ellipse">
            <a:avLst/>
          </a:prstGeom>
          <a:solidFill>
            <a:schemeClr val="accent1">
              <a:lumMod val="50000"/>
              <a:alpha val="37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6C170-26E0-6930-E02F-2286A949AA36}"/>
              </a:ext>
            </a:extLst>
          </p:cNvPr>
          <p:cNvSpPr txBox="1"/>
          <p:nvPr/>
        </p:nvSpPr>
        <p:spPr>
          <a:xfrm>
            <a:off x="75501" y="2961692"/>
            <a:ext cx="193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Универсальные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270491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48239" y="223594"/>
            <a:ext cx="933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Инструмент для составления профиля УК (опрос работодателей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896" y="934423"/>
            <a:ext cx="2703154" cy="646331"/>
          </a:xfrm>
          <a:prstGeom prst="rect">
            <a:avLst/>
          </a:prstGeom>
          <a:noFill/>
          <a:ln>
            <a:solidFill>
              <a:srgbClr val="7701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Универсальные компетенции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2660" y="934423"/>
            <a:ext cx="2703154" cy="646331"/>
          </a:xfrm>
          <a:prstGeom prst="rect">
            <a:avLst/>
          </a:prstGeom>
          <a:noFill/>
          <a:ln>
            <a:solidFill>
              <a:srgbClr val="7701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Аспекты</a:t>
            </a:r>
          </a:p>
          <a:p>
            <a:pPr algn="ctr"/>
            <a:r>
              <a:rPr lang="ru-RU" dirty="0"/>
              <a:t>УК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1689" y="930537"/>
            <a:ext cx="3299405" cy="646331"/>
          </a:xfrm>
          <a:prstGeom prst="rect">
            <a:avLst/>
          </a:prstGeom>
          <a:noFill/>
          <a:ln>
            <a:solidFill>
              <a:srgbClr val="7701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Требования по уровням сформированности УК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4828" y="934423"/>
            <a:ext cx="2703154" cy="646331"/>
          </a:xfrm>
          <a:prstGeom prst="rect">
            <a:avLst/>
          </a:prstGeom>
          <a:noFill/>
          <a:ln>
            <a:solidFill>
              <a:srgbClr val="7701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Инструмент </a:t>
            </a:r>
            <a:br>
              <a:rPr lang="ru-RU" dirty="0"/>
            </a:br>
            <a:r>
              <a:rPr lang="ru-RU" dirty="0"/>
              <a:t>(опросник)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594" y="2109308"/>
            <a:ext cx="2676456" cy="66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dirty="0"/>
              <a:t>ИНФОРМАЦИОННАЯ КОМПЕТЕНЦИЯ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0388" y="1765401"/>
            <a:ext cx="2824962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500" dirty="0"/>
              <a:t>Поиск информации.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Извлечение и первичная обработка (систематизация) информации.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Обработка информации.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523" y="3639991"/>
            <a:ext cx="2676456" cy="66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dirty="0"/>
              <a:t>КОММУНИКАТИВНАЯ КОМПЕТЕНЦИЯ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9317" y="3296084"/>
            <a:ext cx="28249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500" dirty="0"/>
              <a:t>Письменная коммуникация.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Публичное выступление.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Диалог.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Продуктивная групповая коммуникация.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1469" y="5290808"/>
            <a:ext cx="267645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dirty="0"/>
              <a:t>КОМПЕТЕНЦИЯ РАЗРЕШЕНИЯ </a:t>
            </a:r>
            <a:br>
              <a:rPr lang="ru-RU" sz="1500" dirty="0"/>
            </a:br>
            <a:r>
              <a:rPr lang="ru-RU" sz="1500" dirty="0"/>
              <a:t>ПРОБЛЕМ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8263" y="4983608"/>
            <a:ext cx="28249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sz="1500" dirty="0"/>
              <a:t>Анализ ситуации.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Целеполагание и планирование.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Текущий контроль.</a:t>
            </a:r>
          </a:p>
          <a:p>
            <a:pPr>
              <a:spcBef>
                <a:spcPts val="400"/>
              </a:spcBef>
            </a:pPr>
            <a:r>
              <a:rPr lang="ru-RU" sz="1500" dirty="0"/>
              <a:t>Оценка результата (продукта) деятельности</a:t>
            </a:r>
          </a:p>
        </p:txBody>
      </p: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2900050" y="1257589"/>
            <a:ext cx="332610" cy="0"/>
          </a:xfrm>
          <a:prstGeom prst="straightConnector1">
            <a:avLst/>
          </a:prstGeom>
          <a:ln w="12700">
            <a:solidFill>
              <a:srgbClr val="770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0" idx="1"/>
          </p:cNvCxnSpPr>
          <p:nvPr/>
        </p:nvCxnSpPr>
        <p:spPr>
          <a:xfrm flipV="1">
            <a:off x="5935814" y="1253703"/>
            <a:ext cx="275875" cy="3886"/>
          </a:xfrm>
          <a:prstGeom prst="straightConnector1">
            <a:avLst/>
          </a:prstGeom>
          <a:ln w="12700">
            <a:solidFill>
              <a:srgbClr val="770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11" idx="1"/>
          </p:cNvCxnSpPr>
          <p:nvPr/>
        </p:nvCxnSpPr>
        <p:spPr>
          <a:xfrm>
            <a:off x="9511094" y="1253703"/>
            <a:ext cx="343734" cy="3886"/>
          </a:xfrm>
          <a:prstGeom prst="straightConnector1">
            <a:avLst/>
          </a:prstGeom>
          <a:ln w="12700">
            <a:solidFill>
              <a:srgbClr val="7701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Левая круглая скобка 23"/>
          <p:cNvSpPr/>
          <p:nvPr/>
        </p:nvSpPr>
        <p:spPr>
          <a:xfrm>
            <a:off x="3133648" y="1818789"/>
            <a:ext cx="210251" cy="1292362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4" idx="1"/>
          </p:cNvCxnSpPr>
          <p:nvPr/>
        </p:nvCxnSpPr>
        <p:spPr>
          <a:xfrm flipH="1">
            <a:off x="2362756" y="2464970"/>
            <a:ext cx="770892" cy="0"/>
          </a:xfrm>
          <a:prstGeom prst="line">
            <a:avLst/>
          </a:prstGeom>
          <a:ln w="12700">
            <a:solidFill>
              <a:srgbClr val="770125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круглая скобка 26"/>
          <p:cNvSpPr/>
          <p:nvPr/>
        </p:nvSpPr>
        <p:spPr>
          <a:xfrm>
            <a:off x="3085262" y="3324444"/>
            <a:ext cx="210251" cy="1344335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7" idx="1"/>
          </p:cNvCxnSpPr>
          <p:nvPr/>
        </p:nvCxnSpPr>
        <p:spPr>
          <a:xfrm flipH="1">
            <a:off x="2314370" y="3996612"/>
            <a:ext cx="770892" cy="0"/>
          </a:xfrm>
          <a:prstGeom prst="line">
            <a:avLst/>
          </a:prstGeom>
          <a:ln w="12700">
            <a:solidFill>
              <a:srgbClr val="770125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вая круглая скобка 31"/>
          <p:cNvSpPr/>
          <p:nvPr/>
        </p:nvSpPr>
        <p:spPr>
          <a:xfrm>
            <a:off x="3189261" y="4994604"/>
            <a:ext cx="210251" cy="1620220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32" idx="1"/>
          </p:cNvCxnSpPr>
          <p:nvPr/>
        </p:nvCxnSpPr>
        <p:spPr>
          <a:xfrm flipH="1">
            <a:off x="2418369" y="5804714"/>
            <a:ext cx="770892" cy="0"/>
          </a:xfrm>
          <a:prstGeom prst="line">
            <a:avLst/>
          </a:prstGeom>
          <a:ln w="12700">
            <a:solidFill>
              <a:srgbClr val="770125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11689" y="1868834"/>
            <a:ext cx="34712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 b="1" dirty="0">
                <a:solidFill>
                  <a:srgbClr val="A30236"/>
                </a:solidFill>
              </a:rPr>
              <a:t>I. </a:t>
            </a:r>
            <a:r>
              <a:rPr lang="ru-RU" sz="1600" dirty="0"/>
              <a:t>Выбирает нужную для решения задачи информацию или документ из предоставленных.</a:t>
            </a:r>
          </a:p>
          <a:p>
            <a:pPr lvl="0">
              <a:lnSpc>
                <a:spcPct val="150000"/>
              </a:lnSpc>
            </a:pPr>
            <a:r>
              <a:rPr lang="en-US" sz="1500" b="1" dirty="0">
                <a:solidFill>
                  <a:srgbClr val="A30236"/>
                </a:solidFill>
              </a:rPr>
              <a:t>II.</a:t>
            </a:r>
            <a:r>
              <a:rPr lang="en-US" sz="1500" dirty="0"/>
              <a:t> </a:t>
            </a:r>
            <a:r>
              <a:rPr lang="ru-RU" sz="1600" dirty="0"/>
              <a:t>Определяет, какой информации не хватает для решения задачи.</a:t>
            </a:r>
          </a:p>
          <a:p>
            <a:pPr lvl="0">
              <a:lnSpc>
                <a:spcPct val="150000"/>
              </a:lnSpc>
            </a:pPr>
            <a:r>
              <a:rPr lang="en-US" sz="1500" b="1" dirty="0">
                <a:solidFill>
                  <a:srgbClr val="A30236"/>
                </a:solidFill>
              </a:rPr>
              <a:t>III.</a:t>
            </a:r>
            <a:r>
              <a:rPr lang="en-US" sz="1500" dirty="0"/>
              <a:t> </a:t>
            </a:r>
            <a:r>
              <a:rPr lang="ru-RU" sz="1600" dirty="0"/>
              <a:t>Самостоятельно находит источник, содержащий недостающую для решения задачи информацию, оценивает его применимость, достоверность.</a:t>
            </a:r>
          </a:p>
          <a:p>
            <a:pPr>
              <a:spcBef>
                <a:spcPts val="600"/>
              </a:spcBef>
            </a:pPr>
            <a:endParaRPr lang="ru-RU" sz="1500" dirty="0"/>
          </a:p>
        </p:txBody>
      </p:sp>
      <p:sp>
        <p:nvSpPr>
          <p:cNvPr id="37" name="Левая круглая скобка 36"/>
          <p:cNvSpPr/>
          <p:nvPr/>
        </p:nvSpPr>
        <p:spPr>
          <a:xfrm>
            <a:off x="6155504" y="1818789"/>
            <a:ext cx="375438" cy="4838977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272810" y="1818789"/>
            <a:ext cx="873549" cy="812632"/>
          </a:xfrm>
          <a:prstGeom prst="line">
            <a:avLst/>
          </a:prstGeom>
          <a:ln w="12700">
            <a:solidFill>
              <a:srgbClr val="77012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Левая круглая скобка 39"/>
          <p:cNvSpPr/>
          <p:nvPr/>
        </p:nvSpPr>
        <p:spPr>
          <a:xfrm flipH="1">
            <a:off x="5181341" y="1702965"/>
            <a:ext cx="100117" cy="442547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Левая круглая скобка 43"/>
          <p:cNvSpPr/>
          <p:nvPr/>
        </p:nvSpPr>
        <p:spPr>
          <a:xfrm flipH="1">
            <a:off x="9333402" y="1785858"/>
            <a:ext cx="375438" cy="4838977"/>
          </a:xfrm>
          <a:prstGeom prst="leftBracket">
            <a:avLst/>
          </a:prstGeom>
          <a:ln w="12700">
            <a:solidFill>
              <a:srgbClr val="770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0346259" y="4398256"/>
            <a:ext cx="21391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/>
              <a:t>Особых требований нет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I…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II…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500" dirty="0"/>
              <a:t>III…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500" dirty="0"/>
              <a:t>Другое (напишите)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4888" y="1868834"/>
            <a:ext cx="2928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Каковы, с вашей точки зрения, минимально допустимые требования к деятельности учителя по поиску информации?</a:t>
            </a:r>
          </a:p>
          <a:p>
            <a:r>
              <a:rPr lang="ru-RU" sz="1400" dirty="0"/>
              <a:t>(выберите один вариант или напишите свои требования, варианты расположены в порядке возрастания требований так, что каждый следующий вариант включает требования предыдущих)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5220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Критериями повышения уровня  выступают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69403" y="1614357"/>
          <a:ext cx="11134164" cy="454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82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90" y="158901"/>
            <a:ext cx="9576679" cy="714358"/>
          </a:xfrm>
        </p:spPr>
        <p:txBody>
          <a:bodyPr anchor="t" anchorCtr="0"/>
          <a:lstStyle/>
          <a:p>
            <a:r>
              <a:rPr lang="ru-RU" sz="2500" dirty="0">
                <a:solidFill>
                  <a:srgbClr val="A30236"/>
                </a:solidFill>
                <a:latin typeface="+mn-lt"/>
                <a:ea typeface="Times New Roman" panose="02020603050405020304" pitchFamily="18" charset="0"/>
              </a:rPr>
              <a:t>Определение профиля</a:t>
            </a:r>
            <a:r>
              <a:rPr lang="ru-RU" sz="2500" dirty="0">
                <a:solidFill>
                  <a:srgbClr val="A30236"/>
                </a:solidFill>
                <a:effectLst/>
                <a:latin typeface="+mn-lt"/>
                <a:ea typeface="Times New Roman" panose="02020603050405020304" pitchFamily="18" charset="0"/>
              </a:rPr>
              <a:t> универсальных компетенций учителя</a:t>
            </a:r>
            <a:br>
              <a:rPr lang="ru-RU" sz="1800" dirty="0">
                <a:effectLst/>
                <a:latin typeface="+mn-lt"/>
                <a:ea typeface="Times New Roman" panose="02020603050405020304" pitchFamily="18" charset="0"/>
              </a:rPr>
            </a:br>
            <a:endParaRPr lang="ru-RU" sz="16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4391C-B8C0-B24A-A837-3162674174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E1A4963D-B900-4BD3-8727-6463257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29" y="986824"/>
            <a:ext cx="76568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Методология исследования: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Опрос руководителей (заместителей руководителей) общеобразовательных организаций по формализованной анкете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online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 формате, использован сервис forms.yandex.ru.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E401E50-E3E5-49CC-9E68-CB9F64E2E144}"/>
              </a:ext>
            </a:extLst>
          </p:cNvPr>
          <p:cNvSpPr/>
          <p:nvPr/>
        </p:nvSpPr>
        <p:spPr>
          <a:xfrm>
            <a:off x="900000" y="5463601"/>
            <a:ext cx="916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C23FA033-15B3-4405-ADB1-DFC9D17F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93" y="2262011"/>
            <a:ext cx="7302031" cy="18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Выборка исследования: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Репрезентативная выборка с систематическим отбором общеобразовательных организаций в каждом из регионов.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Параметры стратификации:  вид общеобразовательной организации;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вид населенного пункта.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805D439A-8EF6-BD79-CBC3-557A5E6E5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7801" y="2708102"/>
            <a:ext cx="29811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Сроки проведения: </a:t>
            </a:r>
          </a:p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Январь-июль.2024 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BACC1E4B-EFA2-BA5B-D6FD-E996C7A0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233" y="3624892"/>
            <a:ext cx="3590654" cy="320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marR="0" lvl="0" indent="-179388" algn="l" defTabSz="4572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География исследования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A30236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Самарская область (ПФО),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Ханты-Мансийский автономный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     округ — Югра (УрФО),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Tahoma" pitchFamily="34" charset="0"/>
                <a:cs typeface="Tahoma" pitchFamily="34" charset="0"/>
              </a:rPr>
              <a:t>Ярославская область (ЦФО)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ru-RU" sz="1600" kern="100" dirty="0"/>
              <a:t>Республика Коми, Краснодарский край, Карачаево-Черкесская Республика, Алтайский край, Сахалинская область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839" y="3910817"/>
          <a:ext cx="7476558" cy="232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Регион обследования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Рассчитанная выборочная совокупность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Реализованная выборка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Самарская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115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Ярославская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ХМАО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209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255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8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Республика Коми, Краснодарский край, Карачаево-Черкесская Республика, Алтайский край, Сахалинская область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198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453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49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25260</TotalTime>
  <Words>3111</Words>
  <Application>Microsoft Office PowerPoint</Application>
  <PresentationFormat>Произвольный</PresentationFormat>
  <Paragraphs>476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Tahoma</vt:lpstr>
      <vt:lpstr>Times New Roman</vt:lpstr>
      <vt:lpstr>Wingdings</vt:lpstr>
      <vt:lpstr>Тема Office</vt:lpstr>
      <vt:lpstr> Оценочные средства для измерения универсальных компетенций педагога: опыт конструирования и применения   </vt:lpstr>
      <vt:lpstr>Запрос на универсальные компетенции</vt:lpstr>
      <vt:lpstr>Презентация PowerPoint</vt:lpstr>
      <vt:lpstr>Презентация PowerPoint</vt:lpstr>
      <vt:lpstr>Цель  и задачи исследования </vt:lpstr>
      <vt:lpstr>Презентация PowerPoint</vt:lpstr>
      <vt:lpstr>Презентация PowerPoint</vt:lpstr>
      <vt:lpstr> Критериями повышения уровня  выступают</vt:lpstr>
      <vt:lpstr>Определение профиля универсальных компетенций учителя </vt:lpstr>
      <vt:lpstr>Презентация PowerPoint</vt:lpstr>
      <vt:lpstr>Презентация PowerPoint</vt:lpstr>
      <vt:lpstr>Сравнение уровневых структур требований работодателей к универсальным компетенциям учителя в пилотных регионах и регионах дополнительного обследования (средние значения)</vt:lpstr>
      <vt:lpstr>Профили востребованных работодателями универсальных компетенций учителя в малокомплектных, небольших и крупных школах  (средние значения по выборке)</vt:lpstr>
      <vt:lpstr>Профили востребованных работодателями УК учителя в городских и сельских школах (средние значения по выборке)</vt:lpstr>
      <vt:lpstr>Профили востребованных работодателями универсальных компетенций учителя в гимназиях, лицеях и в школах без специализации обучения  (средние региональные значения)  </vt:lpstr>
      <vt:lpstr>Сопоставление профилей универсальных (общих) компетенций учителя  разных уровней квалификации (работодатели Самарской области, 2023-2024 гг.)</vt:lpstr>
      <vt:lpstr>Профиль востребованных работодателями УК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поаспектного оценивания универсальных компетенций действующих учителей</vt:lpstr>
      <vt:lpstr>Презентация PowerPoint</vt:lpstr>
      <vt:lpstr>Презентация PowerPoint</vt:lpstr>
      <vt:lpstr>Два исследовательских инструмента: выводы</vt:lpstr>
      <vt:lpstr>СПАСИБО ЗА ВНИМАНИЕ!       Prudnikova-va@ranepa.ru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viktoria prudnikova</cp:lastModifiedBy>
  <cp:revision>374</cp:revision>
  <dcterms:created xsi:type="dcterms:W3CDTF">2022-10-16T16:54:41Z</dcterms:created>
  <dcterms:modified xsi:type="dcterms:W3CDTF">2024-12-10T11:08:04Z</dcterms:modified>
</cp:coreProperties>
</file>