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9"/>
  </p:notesMasterIdLst>
  <p:sldIdLst>
    <p:sldId id="256" r:id="rId2"/>
    <p:sldId id="257" r:id="rId3"/>
    <p:sldId id="266" r:id="rId4"/>
    <p:sldId id="261" r:id="rId5"/>
    <p:sldId id="265" r:id="rId6"/>
    <p:sldId id="267" r:id="rId7"/>
    <p:sldId id="268" r:id="rId8"/>
  </p:sldIdLst>
  <p:sldSz cx="20105688" cy="11309350"/>
  <p:notesSz cx="20104100" cy="11309350"/>
  <p:defaultTextStyle>
    <a:defPPr>
      <a:defRPr kern="0"/>
    </a:defPPr>
  </p:defaultTextStyle>
  <p:extLst>
    <p:ext uri="{EFAFB233-063F-42B5-8137-9DF3F51BA10A}">
      <p15:sldGuideLst xmlns:p15="http://schemas.microsoft.com/office/powerpoint/2012/main">
        <p15:guide id="1" orient="horz" pos="826" userDrawn="1">
          <p15:clr>
            <a:srgbClr val="A4A3A4"/>
          </p15:clr>
        </p15:guide>
        <p15:guide id="2" pos="1100" userDrawn="1">
          <p15:clr>
            <a:srgbClr val="A4A3A4"/>
          </p15:clr>
        </p15:guide>
        <p15:guide id="3" pos="12093" userDrawn="1">
          <p15:clr>
            <a:srgbClr val="A4A3A4"/>
          </p15:clr>
        </p15:guide>
        <p15:guide id="4" orient="horz" pos="6298" userDrawn="1">
          <p15:clr>
            <a:srgbClr val="A4A3A4"/>
          </p15:clr>
        </p15:guide>
        <p15:guide id="5" orient="horz" pos="6058" userDrawn="1">
          <p15:clr>
            <a:srgbClr val="A4A3A4"/>
          </p15:clr>
        </p15:guide>
        <p15:guide id="6" orient="horz" pos="2986" userDrawn="1">
          <p15:clr>
            <a:srgbClr val="A4A3A4"/>
          </p15:clr>
        </p15:guide>
        <p15:guide id="7" orient="horz" pos="1450" userDrawn="1">
          <p15:clr>
            <a:srgbClr val="A4A3A4"/>
          </p15:clr>
        </p15:guide>
        <p15:guide id="8" pos="59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75"/>
    <a:srgbClr val="BC4A59"/>
    <a:srgbClr val="01A7CE"/>
    <a:srgbClr val="17799A"/>
    <a:srgbClr val="1B37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07"/>
    <p:restoredTop sz="94694"/>
  </p:normalViewPr>
  <p:slideViewPr>
    <p:cSldViewPr>
      <p:cViewPr varScale="1">
        <p:scale>
          <a:sx n="46" d="100"/>
          <a:sy n="46" d="100"/>
        </p:scale>
        <p:origin x="994" y="67"/>
      </p:cViewPr>
      <p:guideLst>
        <p:guide orient="horz" pos="826"/>
        <p:guide pos="1100"/>
        <p:guide pos="12093"/>
        <p:guide orient="horz" pos="6298"/>
        <p:guide orient="horz" pos="6058"/>
        <p:guide orient="horz" pos="2986"/>
        <p:guide orient="horz" pos="1450"/>
        <p:guide pos="5997"/>
      </p:guideLst>
    </p:cSldViewPr>
  </p:slideViewPr>
  <p:notesTextViewPr>
    <p:cViewPr>
      <p:scale>
        <a:sx n="20" d="100"/>
        <a:sy n="2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915DBFED-A4A1-4540-B2D1-343AFC4460CE}" type="datetimeFigureOut">
              <a:rPr lang="ru-RU" smtClean="0"/>
              <a:t>10.12.2024</a:t>
            </a:fld>
            <a:endParaRPr lang="ru-RU"/>
          </a:p>
        </p:txBody>
      </p:sp>
      <p:sp>
        <p:nvSpPr>
          <p:cNvPr id="4" name="Образ слайда 3"/>
          <p:cNvSpPr>
            <a:spLocks noGrp="1" noRot="1" noChangeAspect="1"/>
          </p:cNvSpPr>
          <p:nvPr>
            <p:ph type="sldImg" idx="2"/>
          </p:nvPr>
        </p:nvSpPr>
        <p:spPr>
          <a:xfrm>
            <a:off x="6659563" y="1414463"/>
            <a:ext cx="6784975" cy="381635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2009775" y="5441950"/>
            <a:ext cx="16084550" cy="4454525"/>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10742613"/>
            <a:ext cx="8712200" cy="56673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11387138" y="10742613"/>
            <a:ext cx="8712200" cy="566737"/>
          </a:xfrm>
          <a:prstGeom prst="rect">
            <a:avLst/>
          </a:prstGeom>
        </p:spPr>
        <p:txBody>
          <a:bodyPr vert="horz" lIns="91440" tIns="45720" rIns="91440" bIns="45720" rtlCol="0" anchor="b"/>
          <a:lstStyle>
            <a:lvl1pPr algn="r">
              <a:defRPr sz="1200"/>
            </a:lvl1pPr>
          </a:lstStyle>
          <a:p>
            <a:fld id="{11F337C9-AE89-D24E-9F11-100E7A3EC840}" type="slidenum">
              <a:rPr lang="ru-RU" smtClean="0"/>
              <a:t>‹#›</a:t>
            </a:fld>
            <a:endParaRPr lang="ru-RU"/>
          </a:p>
        </p:txBody>
      </p:sp>
    </p:spTree>
    <p:extLst>
      <p:ext uri="{BB962C8B-B14F-4D97-AF65-F5344CB8AC3E}">
        <p14:creationId xmlns:p14="http://schemas.microsoft.com/office/powerpoint/2010/main" val="108261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582FD6-1DDC-BEA8-2BF3-1114ED83DCA3}"/>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id="{D6AA1E50-8A81-5DD4-09A8-3DCD7D64ACAB}"/>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id="{A2D01EC4-0887-90DC-8539-6B5CFA201A91}"/>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id="{C258E047-BBD9-E92F-BD2B-656716CDA211}"/>
              </a:ext>
            </a:extLst>
          </p:cNvPr>
          <p:cNvSpPr>
            <a:spLocks noGrp="1"/>
          </p:cNvSpPr>
          <p:nvPr>
            <p:ph type="sldNum" sz="quarter" idx="5"/>
          </p:nvPr>
        </p:nvSpPr>
        <p:spPr/>
        <p:txBody>
          <a:bodyPr/>
          <a:lstStyle/>
          <a:p>
            <a:fld id="{11F337C9-AE89-D24E-9F11-100E7A3EC840}" type="slidenum">
              <a:rPr lang="ru-RU" smtClean="0"/>
              <a:t>4</a:t>
            </a:fld>
            <a:endParaRPr lang="ru-RU"/>
          </a:p>
        </p:txBody>
      </p:sp>
    </p:spTree>
    <p:extLst>
      <p:ext uri="{BB962C8B-B14F-4D97-AF65-F5344CB8AC3E}">
        <p14:creationId xmlns:p14="http://schemas.microsoft.com/office/powerpoint/2010/main" val="2714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582FD6-1DDC-BEA8-2BF3-1114ED83DCA3}"/>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id="{D6AA1E50-8A81-5DD4-09A8-3DCD7D64ACAB}"/>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id="{A2D01EC4-0887-90DC-8539-6B5CFA201A91}"/>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id="{C258E047-BBD9-E92F-BD2B-656716CDA211}"/>
              </a:ext>
            </a:extLst>
          </p:cNvPr>
          <p:cNvSpPr>
            <a:spLocks noGrp="1"/>
          </p:cNvSpPr>
          <p:nvPr>
            <p:ph type="sldNum" sz="quarter" idx="5"/>
          </p:nvPr>
        </p:nvSpPr>
        <p:spPr/>
        <p:txBody>
          <a:bodyPr/>
          <a:lstStyle/>
          <a:p>
            <a:fld id="{11F337C9-AE89-D24E-9F11-100E7A3EC840}" type="slidenum">
              <a:rPr lang="ru-RU" smtClean="0"/>
              <a:t>5</a:t>
            </a:fld>
            <a:endParaRPr lang="ru-RU"/>
          </a:p>
        </p:txBody>
      </p:sp>
    </p:spTree>
    <p:extLst>
      <p:ext uri="{BB962C8B-B14F-4D97-AF65-F5344CB8AC3E}">
        <p14:creationId xmlns:p14="http://schemas.microsoft.com/office/powerpoint/2010/main" val="3226733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9C76FC-7332-6649-27F0-4368C2398403}"/>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id="{C4F14DF3-318E-D880-1CF4-10A95FAD643E}"/>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id="{DFCFF734-DC04-810F-F6D8-E3D0F62AA4A5}"/>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id="{B4D77072-DC1D-9B62-451D-C4AB78EEB75C}"/>
              </a:ext>
            </a:extLst>
          </p:cNvPr>
          <p:cNvSpPr>
            <a:spLocks noGrp="1"/>
          </p:cNvSpPr>
          <p:nvPr>
            <p:ph type="sldNum" sz="quarter" idx="5"/>
          </p:nvPr>
        </p:nvSpPr>
        <p:spPr/>
        <p:txBody>
          <a:bodyPr/>
          <a:lstStyle/>
          <a:p>
            <a:fld id="{11F337C9-AE89-D24E-9F11-100E7A3EC840}" type="slidenum">
              <a:rPr lang="ru-RU" smtClean="0"/>
              <a:t>6</a:t>
            </a:fld>
            <a:endParaRPr lang="ru-RU"/>
          </a:p>
        </p:txBody>
      </p:sp>
    </p:spTree>
    <p:extLst>
      <p:ext uri="{BB962C8B-B14F-4D97-AF65-F5344CB8AC3E}">
        <p14:creationId xmlns:p14="http://schemas.microsoft.com/office/powerpoint/2010/main" val="2575426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30A62-02B5-4D3D-A415-B7F8AFEBBFBD}"/>
            </a:ext>
          </a:extLst>
        </p:cNvPr>
        <p:cNvGrpSpPr/>
        <p:nvPr/>
      </p:nvGrpSpPr>
      <p:grpSpPr>
        <a:xfrm>
          <a:off x="0" y="0"/>
          <a:ext cx="0" cy="0"/>
          <a:chOff x="0" y="0"/>
          <a:chExt cx="0" cy="0"/>
        </a:xfrm>
      </p:grpSpPr>
      <p:sp>
        <p:nvSpPr>
          <p:cNvPr id="2" name="Образ слайда 1">
            <a:extLst>
              <a:ext uri="{FF2B5EF4-FFF2-40B4-BE49-F238E27FC236}">
                <a16:creationId xmlns:a16="http://schemas.microsoft.com/office/drawing/2014/main" id="{915EA83D-D560-AD6E-16C4-041DCC053E3C}"/>
              </a:ext>
            </a:extLst>
          </p:cNvPr>
          <p:cNvSpPr>
            <a:spLocks noGrp="1" noRot="1" noChangeAspect="1"/>
          </p:cNvSpPr>
          <p:nvPr>
            <p:ph type="sldImg"/>
          </p:nvPr>
        </p:nvSpPr>
        <p:spPr/>
      </p:sp>
      <p:sp>
        <p:nvSpPr>
          <p:cNvPr id="3" name="Заметки 2">
            <a:extLst>
              <a:ext uri="{FF2B5EF4-FFF2-40B4-BE49-F238E27FC236}">
                <a16:creationId xmlns:a16="http://schemas.microsoft.com/office/drawing/2014/main" id="{FFCBAF3C-F51A-3487-30B2-00D03F03D1C5}"/>
              </a:ext>
            </a:extLst>
          </p:cNvPr>
          <p:cNvSpPr>
            <a:spLocks noGrp="1"/>
          </p:cNvSpPr>
          <p:nvPr>
            <p:ph type="body" idx="1"/>
          </p:nvPr>
        </p:nvSpPr>
        <p:spPr/>
        <p:txBody>
          <a:bodyPr/>
          <a:lstStyle/>
          <a:p>
            <a:endParaRPr lang="ru-RU" dirty="0"/>
          </a:p>
        </p:txBody>
      </p:sp>
      <p:sp>
        <p:nvSpPr>
          <p:cNvPr id="4" name="Номер слайда 3">
            <a:extLst>
              <a:ext uri="{FF2B5EF4-FFF2-40B4-BE49-F238E27FC236}">
                <a16:creationId xmlns:a16="http://schemas.microsoft.com/office/drawing/2014/main" id="{6B0A2384-22F2-5423-6D42-26ECFCDF0FA6}"/>
              </a:ext>
            </a:extLst>
          </p:cNvPr>
          <p:cNvSpPr>
            <a:spLocks noGrp="1"/>
          </p:cNvSpPr>
          <p:nvPr>
            <p:ph type="sldNum" sz="quarter" idx="5"/>
          </p:nvPr>
        </p:nvSpPr>
        <p:spPr/>
        <p:txBody>
          <a:bodyPr/>
          <a:lstStyle/>
          <a:p>
            <a:fld id="{11F337C9-AE89-D24E-9F11-100E7A3EC840}" type="slidenum">
              <a:rPr lang="ru-RU" smtClean="0"/>
              <a:t>7</a:t>
            </a:fld>
            <a:endParaRPr lang="ru-RU"/>
          </a:p>
        </p:txBody>
      </p:sp>
    </p:spTree>
    <p:extLst>
      <p:ext uri="{BB962C8B-B14F-4D97-AF65-F5344CB8AC3E}">
        <p14:creationId xmlns:p14="http://schemas.microsoft.com/office/powerpoint/2010/main" val="2415139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507926" y="3505899"/>
            <a:ext cx="17089836" cy="900375"/>
          </a:xfrm>
          <a:prstGeom prst="rect">
            <a:avLst/>
          </a:prstGeom>
        </p:spPr>
        <p:txBody>
          <a:bodyPr wrap="square" lIns="0" tIns="0" rIns="0" bIns="0">
            <a:spAutoFit/>
          </a:bodyPr>
          <a:lstStyle>
            <a:lvl1pPr>
              <a:defRPr sz="5851" b="1" i="0">
                <a:solidFill>
                  <a:schemeClr val="tx1"/>
                </a:solidFill>
                <a:latin typeface="Arial"/>
                <a:cs typeface="Arial"/>
              </a:defRPr>
            </a:lvl1pPr>
          </a:lstStyle>
          <a:p>
            <a:endParaRPr/>
          </a:p>
        </p:txBody>
      </p:sp>
      <p:sp>
        <p:nvSpPr>
          <p:cNvPr id="3" name="Holder 3"/>
          <p:cNvSpPr>
            <a:spLocks noGrp="1"/>
          </p:cNvSpPr>
          <p:nvPr>
            <p:ph type="subTitle" idx="4"/>
          </p:nvPr>
        </p:nvSpPr>
        <p:spPr>
          <a:xfrm>
            <a:off x="3015853" y="6333237"/>
            <a:ext cx="1407398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851"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851" b="1" i="0">
                <a:solidFill>
                  <a:schemeClr val="tx1"/>
                </a:solidFill>
                <a:latin typeface="Arial"/>
                <a:cs typeface="Arial"/>
              </a:defRPr>
            </a:lvl1pPr>
          </a:lstStyle>
          <a:p>
            <a:endParaRPr/>
          </a:p>
        </p:txBody>
      </p:sp>
      <p:sp>
        <p:nvSpPr>
          <p:cNvPr id="3" name="Holder 3"/>
          <p:cNvSpPr>
            <a:spLocks noGrp="1"/>
          </p:cNvSpPr>
          <p:nvPr>
            <p:ph sz="half" idx="2"/>
          </p:nvPr>
        </p:nvSpPr>
        <p:spPr>
          <a:xfrm>
            <a:off x="1005284" y="2601151"/>
            <a:ext cx="8745975"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0354429" y="2601151"/>
            <a:ext cx="8745975"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5851" b="1"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768314" y="2879320"/>
            <a:ext cx="5229003" cy="900246"/>
          </a:xfrm>
          <a:prstGeom prst="rect">
            <a:avLst/>
          </a:prstGeom>
        </p:spPr>
        <p:txBody>
          <a:bodyPr wrap="square" lIns="0" tIns="0" rIns="0" bIns="0">
            <a:spAutoFit/>
          </a:bodyPr>
          <a:lstStyle>
            <a:lvl1pPr>
              <a:defRPr sz="5850" b="1" i="0">
                <a:solidFill>
                  <a:schemeClr val="tx1"/>
                </a:solidFill>
                <a:latin typeface="Arial"/>
                <a:cs typeface="Arial"/>
              </a:defRPr>
            </a:lvl1pPr>
          </a:lstStyle>
          <a:p>
            <a:endParaRPr/>
          </a:p>
        </p:txBody>
      </p:sp>
      <p:sp>
        <p:nvSpPr>
          <p:cNvPr id="3" name="Holder 3"/>
          <p:cNvSpPr>
            <a:spLocks noGrp="1"/>
          </p:cNvSpPr>
          <p:nvPr>
            <p:ph type="body" idx="1"/>
          </p:nvPr>
        </p:nvSpPr>
        <p:spPr>
          <a:xfrm>
            <a:off x="1005285" y="2601151"/>
            <a:ext cx="1809511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6835934" y="10517697"/>
            <a:ext cx="643382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005285" y="10517697"/>
            <a:ext cx="4624308"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12/10/2024</a:t>
            </a:fld>
            <a:endParaRPr lang="en-US"/>
          </a:p>
        </p:txBody>
      </p:sp>
      <p:sp>
        <p:nvSpPr>
          <p:cNvPr id="6" name="Holder 6"/>
          <p:cNvSpPr>
            <a:spLocks noGrp="1"/>
          </p:cNvSpPr>
          <p:nvPr>
            <p:ph type="sldNum" sz="quarter" idx="7"/>
          </p:nvPr>
        </p:nvSpPr>
        <p:spPr>
          <a:xfrm>
            <a:off x="14476097" y="10517697"/>
            <a:ext cx="4624308"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46">
        <a:defRPr>
          <a:latin typeface="+mn-lt"/>
          <a:ea typeface="+mn-ea"/>
          <a:cs typeface="+mn-cs"/>
        </a:defRPr>
      </a:lvl2pPr>
      <a:lvl3pPr marL="914491">
        <a:defRPr>
          <a:latin typeface="+mn-lt"/>
          <a:ea typeface="+mn-ea"/>
          <a:cs typeface="+mn-cs"/>
        </a:defRPr>
      </a:lvl3pPr>
      <a:lvl4pPr marL="1371737">
        <a:defRPr>
          <a:latin typeface="+mn-lt"/>
          <a:ea typeface="+mn-ea"/>
          <a:cs typeface="+mn-cs"/>
        </a:defRPr>
      </a:lvl4pPr>
      <a:lvl5pPr marL="1828983">
        <a:defRPr>
          <a:latin typeface="+mn-lt"/>
          <a:ea typeface="+mn-ea"/>
          <a:cs typeface="+mn-cs"/>
        </a:defRPr>
      </a:lvl5pPr>
      <a:lvl6pPr marL="2286229">
        <a:defRPr>
          <a:latin typeface="+mn-lt"/>
          <a:ea typeface="+mn-ea"/>
          <a:cs typeface="+mn-cs"/>
        </a:defRPr>
      </a:lvl6pPr>
      <a:lvl7pPr marL="2743474">
        <a:defRPr>
          <a:latin typeface="+mn-lt"/>
          <a:ea typeface="+mn-ea"/>
          <a:cs typeface="+mn-cs"/>
        </a:defRPr>
      </a:lvl7pPr>
      <a:lvl8pPr marL="3200720">
        <a:defRPr>
          <a:latin typeface="+mn-lt"/>
          <a:ea typeface="+mn-ea"/>
          <a:cs typeface="+mn-cs"/>
        </a:defRPr>
      </a:lvl8pPr>
      <a:lvl9pPr marL="3657966">
        <a:defRPr>
          <a:latin typeface="+mn-lt"/>
          <a:ea typeface="+mn-ea"/>
          <a:cs typeface="+mn-cs"/>
        </a:defRPr>
      </a:lvl9pPr>
    </p:bodyStyle>
    <p:otherStyle>
      <a:lvl1pPr marL="0">
        <a:defRPr>
          <a:latin typeface="+mn-lt"/>
          <a:ea typeface="+mn-ea"/>
          <a:cs typeface="+mn-cs"/>
        </a:defRPr>
      </a:lvl1pPr>
      <a:lvl2pPr marL="457246">
        <a:defRPr>
          <a:latin typeface="+mn-lt"/>
          <a:ea typeface="+mn-ea"/>
          <a:cs typeface="+mn-cs"/>
        </a:defRPr>
      </a:lvl2pPr>
      <a:lvl3pPr marL="914491">
        <a:defRPr>
          <a:latin typeface="+mn-lt"/>
          <a:ea typeface="+mn-ea"/>
          <a:cs typeface="+mn-cs"/>
        </a:defRPr>
      </a:lvl3pPr>
      <a:lvl4pPr marL="1371737">
        <a:defRPr>
          <a:latin typeface="+mn-lt"/>
          <a:ea typeface="+mn-ea"/>
          <a:cs typeface="+mn-cs"/>
        </a:defRPr>
      </a:lvl4pPr>
      <a:lvl5pPr marL="1828983">
        <a:defRPr>
          <a:latin typeface="+mn-lt"/>
          <a:ea typeface="+mn-ea"/>
          <a:cs typeface="+mn-cs"/>
        </a:defRPr>
      </a:lvl5pPr>
      <a:lvl6pPr marL="2286229">
        <a:defRPr>
          <a:latin typeface="+mn-lt"/>
          <a:ea typeface="+mn-ea"/>
          <a:cs typeface="+mn-cs"/>
        </a:defRPr>
      </a:lvl6pPr>
      <a:lvl7pPr marL="2743474">
        <a:defRPr>
          <a:latin typeface="+mn-lt"/>
          <a:ea typeface="+mn-ea"/>
          <a:cs typeface="+mn-cs"/>
        </a:defRPr>
      </a:lvl7pPr>
      <a:lvl8pPr marL="3200720">
        <a:defRPr>
          <a:latin typeface="+mn-lt"/>
          <a:ea typeface="+mn-ea"/>
          <a:cs typeface="+mn-cs"/>
        </a:defRPr>
      </a:lvl8pPr>
      <a:lvl9pPr marL="365796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descr="A blue and white background&#10;&#10;Description automatically generated">
            <a:extLst>
              <a:ext uri="{FF2B5EF4-FFF2-40B4-BE49-F238E27FC236}">
                <a16:creationId xmlns:a16="http://schemas.microsoft.com/office/drawing/2014/main" id="{AD2F1F96-24EB-C10C-0E63-ED942592B1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0105688" cy="11435882"/>
          </a:xfrm>
          <a:prstGeom prst="rect">
            <a:avLst/>
          </a:prstGeom>
        </p:spPr>
      </p:pic>
      <p:sp>
        <p:nvSpPr>
          <p:cNvPr id="114" name="object 3">
            <a:extLst>
              <a:ext uri="{FF2B5EF4-FFF2-40B4-BE49-F238E27FC236}">
                <a16:creationId xmlns:a16="http://schemas.microsoft.com/office/drawing/2014/main" id="{A7AA1110-BFCF-0FE7-0953-97D3D19A716E}"/>
              </a:ext>
            </a:extLst>
          </p:cNvPr>
          <p:cNvSpPr txBox="1">
            <a:spLocks noGrp="1"/>
          </p:cNvSpPr>
          <p:nvPr>
            <p:ph type="title"/>
          </p:nvPr>
        </p:nvSpPr>
        <p:spPr>
          <a:xfrm>
            <a:off x="2517695" y="3673475"/>
            <a:ext cx="12716749" cy="4070473"/>
          </a:xfrm>
          <a:prstGeom prst="rect">
            <a:avLst/>
          </a:prstGeom>
        </p:spPr>
        <p:txBody>
          <a:bodyPr vert="horz" wrap="square" lIns="0" tIns="0" rIns="0" bIns="0" rtlCol="0">
            <a:spAutoFit/>
          </a:bodyPr>
          <a:lstStyle/>
          <a:p>
            <a:pPr marL="12701">
              <a:spcBef>
                <a:spcPts val="120"/>
              </a:spcBef>
            </a:pPr>
            <a:r>
              <a:rPr lang="ru-RU" spc="285" dirty="0">
                <a:solidFill>
                  <a:schemeClr val="bg1"/>
                </a:solidFill>
                <a:latin typeface="Arial" panose="020B0604020202020204" pitchFamily="34" charset="0"/>
                <a:cs typeface="Arial" panose="020B0604020202020204" pitchFamily="34" charset="0"/>
              </a:rPr>
              <a:t>Лидерский потенциал: </a:t>
            </a:r>
            <a:br>
              <a:rPr lang="ru-RU" spc="285" dirty="0">
                <a:solidFill>
                  <a:schemeClr val="bg1"/>
                </a:solidFill>
                <a:latin typeface="Arial" panose="020B0604020202020204" pitchFamily="34" charset="0"/>
                <a:cs typeface="Arial" panose="020B0604020202020204" pitchFamily="34" charset="0"/>
              </a:rPr>
            </a:br>
            <a:r>
              <a:rPr lang="ru-RU" sz="4400" spc="285" dirty="0">
                <a:solidFill>
                  <a:schemeClr val="bg1"/>
                </a:solidFill>
                <a:latin typeface="Arial" panose="020B0604020202020204" pitchFamily="34" charset="0"/>
                <a:cs typeface="Arial" panose="020B0604020202020204" pitchFamily="34" charset="0"/>
              </a:rPr>
              <a:t>состояние и перспективы исследований</a:t>
            </a:r>
            <a:br>
              <a:rPr lang="ru-RU" spc="405" dirty="0">
                <a:solidFill>
                  <a:schemeClr val="bg1"/>
                </a:solidFill>
                <a:latin typeface="Arial" panose="020B0604020202020204" pitchFamily="34" charset="0"/>
                <a:cs typeface="Arial" panose="020B0604020202020204" pitchFamily="34" charset="0"/>
              </a:rPr>
            </a:br>
            <a:br>
              <a:rPr lang="ru-RU" sz="1800" spc="405" dirty="0">
                <a:solidFill>
                  <a:schemeClr val="bg1"/>
                </a:solidFill>
                <a:latin typeface="Arial" panose="020B0604020202020204" pitchFamily="34" charset="0"/>
                <a:cs typeface="Arial" panose="020B0604020202020204" pitchFamily="34" charset="0"/>
              </a:rPr>
            </a:br>
            <a:r>
              <a:rPr lang="ru-RU" sz="1800" spc="405" dirty="0">
                <a:solidFill>
                  <a:schemeClr val="bg1"/>
                </a:solidFill>
                <a:latin typeface="Arial" panose="020B0604020202020204" pitchFamily="34" charset="0"/>
                <a:cs typeface="Arial" panose="020B0604020202020204" pitchFamily="34" charset="0"/>
              </a:rPr>
              <a:t>Докладчик: </a:t>
            </a:r>
            <a:br>
              <a:rPr lang="ru-RU" sz="1800" spc="405" dirty="0">
                <a:solidFill>
                  <a:schemeClr val="bg1"/>
                </a:solidFill>
                <a:latin typeface="Arial" panose="020B0604020202020204" pitchFamily="34" charset="0"/>
                <a:cs typeface="Arial" panose="020B0604020202020204" pitchFamily="34" charset="0"/>
              </a:rPr>
            </a:br>
            <a:r>
              <a:rPr lang="ru-RU" sz="1800" dirty="0">
                <a:solidFill>
                  <a:schemeClr val="bg1"/>
                </a:solidFill>
                <a:latin typeface="Arial" panose="020B0604020202020204" pitchFamily="34" charset="0"/>
                <a:cs typeface="Arial" panose="020B0604020202020204" pitchFamily="34" charset="0"/>
              </a:rPr>
              <a:t>КОМАРОВ </a:t>
            </a:r>
            <a:br>
              <a:rPr lang="ru-RU" sz="1800" dirty="0">
                <a:solidFill>
                  <a:schemeClr val="bg1"/>
                </a:solidFill>
                <a:latin typeface="Arial" panose="020B0604020202020204" pitchFamily="34" charset="0"/>
                <a:cs typeface="Arial" panose="020B0604020202020204" pitchFamily="34" charset="0"/>
              </a:rPr>
            </a:br>
            <a:r>
              <a:rPr lang="ru-RU" sz="1800" dirty="0">
                <a:solidFill>
                  <a:schemeClr val="bg1"/>
                </a:solidFill>
                <a:latin typeface="Arial" panose="020B0604020202020204" pitchFamily="34" charset="0"/>
                <a:cs typeface="Arial" panose="020B0604020202020204" pitchFamily="34" charset="0"/>
              </a:rPr>
              <a:t>Вадим Владимирович</a:t>
            </a:r>
            <a:br>
              <a:rPr lang="ru-RU" sz="1800" dirty="0">
                <a:solidFill>
                  <a:schemeClr val="bg1"/>
                </a:solidFill>
                <a:latin typeface="Arial" panose="020B0604020202020204" pitchFamily="34" charset="0"/>
                <a:cs typeface="Arial" panose="020B0604020202020204" pitchFamily="34" charset="0"/>
              </a:rPr>
            </a:br>
            <a:br>
              <a:rPr lang="ru-RU" sz="1800" dirty="0">
                <a:solidFill>
                  <a:schemeClr val="bg1"/>
                </a:solidFill>
                <a:latin typeface="Arial" panose="020B0604020202020204" pitchFamily="34" charset="0"/>
                <a:cs typeface="Arial" panose="020B0604020202020204" pitchFamily="34" charset="0"/>
              </a:rPr>
            </a:br>
            <a:r>
              <a:rPr lang="ru-RU" sz="1800" b="0" i="1" dirty="0">
                <a:solidFill>
                  <a:schemeClr val="bg1"/>
                </a:solidFill>
                <a:latin typeface="Arial" panose="020B0604020202020204" pitchFamily="34" charset="0"/>
                <a:cs typeface="Arial" panose="020B0604020202020204" pitchFamily="34" charset="0"/>
              </a:rPr>
              <a:t>кандидат педагогических наук, </a:t>
            </a:r>
            <a:br>
              <a:rPr lang="ru-RU" sz="1800" b="0" i="1" dirty="0">
                <a:solidFill>
                  <a:schemeClr val="bg1"/>
                </a:solidFill>
                <a:latin typeface="Arial" panose="020B0604020202020204" pitchFamily="34" charset="0"/>
                <a:cs typeface="Arial" panose="020B0604020202020204" pitchFamily="34" charset="0"/>
              </a:rPr>
            </a:br>
            <a:r>
              <a:rPr lang="ru-RU" sz="1800" b="0" i="1" dirty="0">
                <a:solidFill>
                  <a:schemeClr val="bg1"/>
                </a:solidFill>
                <a:latin typeface="Arial" panose="020B0604020202020204" pitchFamily="34" charset="0"/>
                <a:cs typeface="Arial" panose="020B0604020202020204" pitchFamily="34" charset="0"/>
              </a:rPr>
              <a:t>ведущий научный сотрудник, </a:t>
            </a:r>
            <a:br>
              <a:rPr lang="ru-RU" sz="1800" b="0" i="1" dirty="0">
                <a:solidFill>
                  <a:schemeClr val="bg1"/>
                </a:solidFill>
                <a:latin typeface="Arial" panose="020B0604020202020204" pitchFamily="34" charset="0"/>
                <a:cs typeface="Arial" panose="020B0604020202020204" pitchFamily="34" charset="0"/>
              </a:rPr>
            </a:br>
            <a:r>
              <a:rPr lang="ru-RU" sz="1800" b="0" i="1" dirty="0">
                <a:solidFill>
                  <a:schemeClr val="bg1"/>
                </a:solidFill>
                <a:latin typeface="Arial" panose="020B0604020202020204" pitchFamily="34" charset="0"/>
                <a:cs typeface="Arial" panose="020B0604020202020204" pitchFamily="34" charset="0"/>
              </a:rPr>
              <a:t>Самарский филиал РАНХиГС</a:t>
            </a:r>
            <a:br>
              <a:rPr lang="ru-RU" sz="1800" b="0" i="1" dirty="0">
                <a:solidFill>
                  <a:schemeClr val="bg1"/>
                </a:solidFill>
                <a:latin typeface="Arial" panose="020B0604020202020204" pitchFamily="34" charset="0"/>
                <a:cs typeface="Arial" panose="020B0604020202020204" pitchFamily="34" charset="0"/>
              </a:rPr>
            </a:br>
            <a:r>
              <a:rPr lang="en-US" sz="1800" b="0" i="1" dirty="0">
                <a:solidFill>
                  <a:schemeClr val="bg1"/>
                </a:solidFill>
                <a:latin typeface="Arial" panose="020B0604020202020204" pitchFamily="34" charset="0"/>
                <a:cs typeface="Arial" panose="020B0604020202020204" pitchFamily="34" charset="0"/>
              </a:rPr>
              <a:t>komarov-vv@ranepa.ru</a:t>
            </a:r>
            <a:endParaRPr sz="1800" b="0" i="1" dirty="0">
              <a:solidFill>
                <a:schemeClr val="bg1"/>
              </a:solidFill>
              <a:latin typeface="Arial" panose="020B0604020202020204" pitchFamily="34" charset="0"/>
              <a:cs typeface="Arial" panose="020B0604020202020204" pitchFamily="34" charset="0"/>
            </a:endParaRPr>
          </a:p>
        </p:txBody>
      </p:sp>
      <p:sp>
        <p:nvSpPr>
          <p:cNvPr id="4" name="object 3">
            <a:extLst>
              <a:ext uri="{FF2B5EF4-FFF2-40B4-BE49-F238E27FC236}">
                <a16:creationId xmlns:a16="http://schemas.microsoft.com/office/drawing/2014/main" id="{2995D503-17CF-4F46-A332-A1B886622DC9}"/>
              </a:ext>
            </a:extLst>
          </p:cNvPr>
          <p:cNvSpPr txBox="1">
            <a:spLocks/>
          </p:cNvSpPr>
          <p:nvPr/>
        </p:nvSpPr>
        <p:spPr>
          <a:xfrm>
            <a:off x="2517695" y="9693275"/>
            <a:ext cx="9982200" cy="1200329"/>
          </a:xfrm>
          <a:prstGeom prst="rect">
            <a:avLst/>
          </a:prstGeom>
        </p:spPr>
        <p:txBody>
          <a:bodyPr vert="horz" wrap="square" lIns="0" tIns="0" rIns="0" bIns="0" rtlCol="0">
            <a:spAutoFit/>
          </a:bodyPr>
          <a:lstStyle>
            <a:lvl1pPr>
              <a:defRPr sz="5851" b="1" i="0">
                <a:solidFill>
                  <a:schemeClr val="tx1"/>
                </a:solidFill>
                <a:latin typeface="Arial"/>
                <a:ea typeface="+mj-ea"/>
                <a:cs typeface="Arial"/>
              </a:defRPr>
            </a:lvl1pPr>
          </a:lstStyle>
          <a:p>
            <a:pPr marL="12701">
              <a:spcBef>
                <a:spcPts val="120"/>
              </a:spcBef>
            </a:pPr>
            <a:r>
              <a:rPr lang="ru-RU" sz="3000" spc="285" dirty="0">
                <a:solidFill>
                  <a:schemeClr val="bg1"/>
                </a:solidFill>
              </a:rPr>
              <a:t>секция «Государственное и муниципальное управление: региональная повестка»</a:t>
            </a:r>
            <a:br>
              <a:rPr lang="ru-RU" spc="405" dirty="0">
                <a:solidFill>
                  <a:schemeClr val="bg1"/>
                </a:solidFill>
              </a:rPr>
            </a:br>
            <a:endParaRPr lang="ru-RU" sz="1800" spc="405" dirty="0">
              <a:solidFill>
                <a:schemeClr val="bg1"/>
              </a:solidFill>
            </a:endParaRPr>
          </a:p>
        </p:txBody>
      </p:sp>
      <p:sp>
        <p:nvSpPr>
          <p:cNvPr id="5" name="object 3">
            <a:extLst>
              <a:ext uri="{FF2B5EF4-FFF2-40B4-BE49-F238E27FC236}">
                <a16:creationId xmlns:a16="http://schemas.microsoft.com/office/drawing/2014/main" id="{6F12147A-F500-486B-80A4-DC5C169DA90D}"/>
              </a:ext>
            </a:extLst>
          </p:cNvPr>
          <p:cNvSpPr txBox="1">
            <a:spLocks/>
          </p:cNvSpPr>
          <p:nvPr/>
        </p:nvSpPr>
        <p:spPr>
          <a:xfrm>
            <a:off x="15767844" y="10302875"/>
            <a:ext cx="3276600" cy="276999"/>
          </a:xfrm>
          <a:prstGeom prst="rect">
            <a:avLst/>
          </a:prstGeom>
        </p:spPr>
        <p:txBody>
          <a:bodyPr vert="horz" wrap="square" lIns="0" tIns="0" rIns="0" bIns="0" rtlCol="0">
            <a:spAutoFit/>
          </a:bodyPr>
          <a:lstStyle>
            <a:lvl1pPr>
              <a:defRPr sz="5851" b="1" i="0">
                <a:solidFill>
                  <a:schemeClr val="tx1"/>
                </a:solidFill>
                <a:latin typeface="Arial"/>
                <a:ea typeface="+mj-ea"/>
                <a:cs typeface="Arial"/>
              </a:defRPr>
            </a:lvl1pPr>
          </a:lstStyle>
          <a:p>
            <a:pPr marL="12701">
              <a:spcBef>
                <a:spcPts val="120"/>
              </a:spcBef>
            </a:pPr>
            <a:r>
              <a:rPr lang="ru-RU" sz="1800" spc="405" dirty="0">
                <a:solidFill>
                  <a:schemeClr val="bg1"/>
                </a:solidFill>
              </a:rPr>
              <a:t>24 октября 2024г.</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a:spLocks noGrp="1" noRot="1" noMove="1" noResize="1" noEditPoints="1" noAdjustHandles="1" noChangeArrowheads="1" noChangeShapeType="1"/>
          </p:cNvSpPr>
          <p:nvPr/>
        </p:nvSpPr>
        <p:spPr>
          <a:xfrm>
            <a:off x="0" y="189"/>
            <a:ext cx="20105688" cy="11309608"/>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F4F4F4"/>
          </a:solidFill>
        </p:spPr>
        <p:txBody>
          <a:bodyPr wrap="square" lIns="0" tIns="0" rIns="0" bIns="0" rtlCol="0"/>
          <a:lstStyle/>
          <a:p>
            <a:endParaRPr lang="ru-RU" dirty="0"/>
          </a:p>
        </p:txBody>
      </p:sp>
      <p:sp>
        <p:nvSpPr>
          <p:cNvPr id="3" name="object 3"/>
          <p:cNvSpPr txBox="1">
            <a:spLocks noGrp="1"/>
          </p:cNvSpPr>
          <p:nvPr>
            <p:ph type="title"/>
          </p:nvPr>
        </p:nvSpPr>
        <p:spPr>
          <a:xfrm>
            <a:off x="1768314" y="2879100"/>
            <a:ext cx="9580032" cy="1246496"/>
          </a:xfrm>
          <a:prstGeom prst="rect">
            <a:avLst/>
          </a:prstGeom>
        </p:spPr>
        <p:txBody>
          <a:bodyPr vert="horz" wrap="square" lIns="0" tIns="15241" rIns="0" bIns="0" rtlCol="0">
            <a:spAutoFit/>
          </a:bodyPr>
          <a:lstStyle/>
          <a:p>
            <a:pPr marL="12701">
              <a:spcBef>
                <a:spcPts val="120"/>
              </a:spcBef>
            </a:pPr>
            <a:r>
              <a:rPr lang="ru-RU" sz="4000" spc="285" dirty="0"/>
              <a:t>Трактовка понятия</a:t>
            </a:r>
            <a:r>
              <a:rPr lang="en-US" sz="4000" spc="285" dirty="0"/>
              <a:t> </a:t>
            </a:r>
            <a:r>
              <a:rPr lang="ru-RU" sz="4000" spc="285" dirty="0"/>
              <a:t>«лидерский потенциал»</a:t>
            </a:r>
            <a:endParaRPr sz="4000" spc="405" dirty="0"/>
          </a:p>
        </p:txBody>
      </p:sp>
      <p:sp>
        <p:nvSpPr>
          <p:cNvPr id="4" name="object 4"/>
          <p:cNvSpPr txBox="1"/>
          <p:nvPr/>
        </p:nvSpPr>
        <p:spPr>
          <a:xfrm>
            <a:off x="1781015" y="4722781"/>
            <a:ext cx="9884855" cy="5208158"/>
          </a:xfrm>
          <a:prstGeom prst="rect">
            <a:avLst/>
          </a:prstGeom>
        </p:spPr>
        <p:txBody>
          <a:bodyPr vert="horz" wrap="square" lIns="0" tIns="11431" rIns="0" bIns="0" rtlCol="0">
            <a:spAutoFit/>
          </a:bodyPr>
          <a:lstStyle/>
          <a:p>
            <a:pPr marL="12701" marR="480743" algn="just">
              <a:lnSpc>
                <a:spcPct val="121300"/>
              </a:lnSpc>
              <a:spcBef>
                <a:spcPts val="90"/>
              </a:spcBef>
            </a:pPr>
            <a:r>
              <a:rPr lang="ru-RU" sz="2000" spc="145" dirty="0">
                <a:solidFill>
                  <a:schemeClr val="tx1">
                    <a:lumMod val="75000"/>
                    <a:lumOff val="25000"/>
                  </a:schemeClr>
                </a:solidFill>
                <a:latin typeface="Arial"/>
                <a:cs typeface="Arial"/>
              </a:rPr>
              <a:t>Растущий интерес к исследованию современного лидерства в сфере публичного управления, его особенностей и изменений вызван усилением значимости государственного регулирования в социально-экономической и политической сферах жизни. </a:t>
            </a:r>
          </a:p>
          <a:p>
            <a:pPr marL="12701" marR="480743">
              <a:lnSpc>
                <a:spcPct val="121300"/>
              </a:lnSpc>
              <a:spcBef>
                <a:spcPts val="90"/>
              </a:spcBef>
            </a:pPr>
            <a:r>
              <a:rPr lang="ru-RU" sz="2000" spc="145" dirty="0">
                <a:solidFill>
                  <a:schemeClr val="tx1">
                    <a:lumMod val="75000"/>
                    <a:lumOff val="25000"/>
                  </a:schemeClr>
                </a:solidFill>
                <a:latin typeface="Arial"/>
                <a:cs typeface="Arial"/>
              </a:rPr>
              <a:t>Лидерство в данных сферах воспринимается </a:t>
            </a:r>
            <a:r>
              <a:rPr lang="ru-RU" sz="2000" i="1" spc="145" dirty="0">
                <a:solidFill>
                  <a:schemeClr val="tx1">
                    <a:lumMod val="75000"/>
                    <a:lumOff val="25000"/>
                  </a:schemeClr>
                </a:solidFill>
                <a:latin typeface="Arial"/>
                <a:cs typeface="Arial"/>
              </a:rPr>
              <a:t>как движущая сила позитивных изменений, способная придать особую энергию процессам совершенствования показателей уровня жизни </a:t>
            </a:r>
            <a:r>
              <a:rPr lang="ru-RU" sz="2000" spc="145" dirty="0">
                <a:solidFill>
                  <a:schemeClr val="tx1">
                    <a:lumMod val="75000"/>
                    <a:lumOff val="25000"/>
                  </a:schemeClr>
                </a:solidFill>
                <a:latin typeface="Arial"/>
                <a:cs typeface="Arial"/>
              </a:rPr>
              <a:t>на муниципальных и региональных уровнях. </a:t>
            </a:r>
          </a:p>
          <a:p>
            <a:pPr marL="12701" marR="480743">
              <a:lnSpc>
                <a:spcPct val="121300"/>
              </a:lnSpc>
              <a:spcBef>
                <a:spcPts val="90"/>
              </a:spcBef>
            </a:pPr>
            <a:endParaRPr lang="ru-RU" sz="2000" b="1" spc="145" dirty="0">
              <a:solidFill>
                <a:schemeClr val="tx1">
                  <a:lumMod val="75000"/>
                  <a:lumOff val="25000"/>
                </a:schemeClr>
              </a:solidFill>
              <a:latin typeface="Arial"/>
              <a:cs typeface="Arial"/>
            </a:endParaRPr>
          </a:p>
          <a:p>
            <a:pPr marL="12701" marR="480743">
              <a:lnSpc>
                <a:spcPct val="121300"/>
              </a:lnSpc>
              <a:spcBef>
                <a:spcPts val="90"/>
              </a:spcBef>
            </a:pPr>
            <a:r>
              <a:rPr lang="ru-RU" sz="2000" b="1" spc="145" dirty="0">
                <a:solidFill>
                  <a:schemeClr val="tx1">
                    <a:lumMod val="75000"/>
                    <a:lumOff val="25000"/>
                  </a:schemeClr>
                </a:solidFill>
                <a:latin typeface="Arial"/>
                <a:cs typeface="Arial"/>
              </a:rPr>
              <a:t>Лидерский потенциал </a:t>
            </a:r>
            <a:r>
              <a:rPr lang="ru-RU" sz="2000" spc="145" dirty="0">
                <a:solidFill>
                  <a:schemeClr val="tx1">
                    <a:lumMod val="75000"/>
                    <a:lumOff val="25000"/>
                  </a:schemeClr>
                </a:solidFill>
                <a:latin typeface="Arial"/>
                <a:cs typeface="Arial"/>
              </a:rPr>
              <a:t>исследователи рассматривают с разных позиций, на основании чего делаются выводы относительного того, как трактовать данное понятие. </a:t>
            </a:r>
          </a:p>
          <a:p>
            <a:pPr marL="12701" marR="480743">
              <a:lnSpc>
                <a:spcPct val="121300"/>
              </a:lnSpc>
              <a:spcBef>
                <a:spcPts val="90"/>
              </a:spcBef>
            </a:pPr>
            <a:r>
              <a:rPr lang="ru-RU" sz="2000" b="1" spc="145" dirty="0">
                <a:solidFill>
                  <a:schemeClr val="tx1">
                    <a:lumMod val="75000"/>
                    <a:lumOff val="25000"/>
                  </a:schemeClr>
                </a:solidFill>
                <a:latin typeface="Arial"/>
                <a:cs typeface="Arial"/>
              </a:rPr>
              <a:t>Исследователи определяют лидерский потенциал:</a:t>
            </a:r>
          </a:p>
          <a:p>
            <a:pPr marL="12701" marR="480743">
              <a:lnSpc>
                <a:spcPct val="121300"/>
              </a:lnSpc>
              <a:spcBef>
                <a:spcPts val="90"/>
              </a:spcBef>
            </a:pPr>
            <a:endParaRPr lang="ru-RU" spc="145" dirty="0">
              <a:solidFill>
                <a:schemeClr val="tx1">
                  <a:lumMod val="75000"/>
                  <a:lumOff val="25000"/>
                </a:schemeClr>
              </a:solidFill>
              <a:latin typeface="Arial"/>
              <a:cs typeface="Arial"/>
            </a:endParaRPr>
          </a:p>
        </p:txBody>
      </p:sp>
      <p:sp>
        <p:nvSpPr>
          <p:cNvPr id="5" name="object 5"/>
          <p:cNvSpPr/>
          <p:nvPr/>
        </p:nvSpPr>
        <p:spPr>
          <a:xfrm>
            <a:off x="18845321" y="10043357"/>
            <a:ext cx="370234" cy="375315"/>
          </a:xfrm>
          <a:custGeom>
            <a:avLst/>
            <a:gdLst/>
            <a:ahLst/>
            <a:cxnLst/>
            <a:rect l="l" t="t" r="r" b="b"/>
            <a:pathLst>
              <a:path w="370205" h="375284">
                <a:moveTo>
                  <a:pt x="184915" y="0"/>
                </a:moveTo>
                <a:lnTo>
                  <a:pt x="135759" y="6699"/>
                </a:lnTo>
                <a:lnTo>
                  <a:pt x="91586" y="25605"/>
                </a:lnTo>
                <a:lnTo>
                  <a:pt x="54161" y="54931"/>
                </a:lnTo>
                <a:lnTo>
                  <a:pt x="25247" y="92889"/>
                </a:lnTo>
                <a:lnTo>
                  <a:pt x="6605" y="137693"/>
                </a:lnTo>
                <a:lnTo>
                  <a:pt x="0" y="187554"/>
                </a:lnTo>
                <a:lnTo>
                  <a:pt x="6605" y="237412"/>
                </a:lnTo>
                <a:lnTo>
                  <a:pt x="25247" y="282214"/>
                </a:lnTo>
                <a:lnTo>
                  <a:pt x="54161" y="320173"/>
                </a:lnTo>
                <a:lnTo>
                  <a:pt x="91586" y="349501"/>
                </a:lnTo>
                <a:lnTo>
                  <a:pt x="135759" y="368408"/>
                </a:lnTo>
                <a:lnTo>
                  <a:pt x="184915" y="375108"/>
                </a:lnTo>
                <a:lnTo>
                  <a:pt x="234072" y="368408"/>
                </a:lnTo>
                <a:lnTo>
                  <a:pt x="278244" y="349501"/>
                </a:lnTo>
                <a:lnTo>
                  <a:pt x="315669" y="320173"/>
                </a:lnTo>
                <a:lnTo>
                  <a:pt x="344584" y="282214"/>
                </a:lnTo>
                <a:lnTo>
                  <a:pt x="363226" y="237412"/>
                </a:lnTo>
                <a:lnTo>
                  <a:pt x="369831" y="187554"/>
                </a:lnTo>
                <a:lnTo>
                  <a:pt x="363226" y="137693"/>
                </a:lnTo>
                <a:lnTo>
                  <a:pt x="344584" y="92889"/>
                </a:lnTo>
                <a:lnTo>
                  <a:pt x="315669" y="54931"/>
                </a:lnTo>
                <a:lnTo>
                  <a:pt x="278244" y="25605"/>
                </a:lnTo>
                <a:lnTo>
                  <a:pt x="234072" y="6699"/>
                </a:lnTo>
                <a:lnTo>
                  <a:pt x="184915" y="0"/>
                </a:lnTo>
                <a:close/>
              </a:path>
            </a:pathLst>
          </a:custGeom>
          <a:solidFill>
            <a:srgbClr val="17799A"/>
          </a:solidFill>
        </p:spPr>
        <p:txBody>
          <a:bodyPr wrap="square" lIns="0" tIns="0" rIns="0" bIns="0" rtlCol="0"/>
          <a:lstStyle/>
          <a:p>
            <a:endParaRPr/>
          </a:p>
        </p:txBody>
      </p:sp>
      <p:sp>
        <p:nvSpPr>
          <p:cNvPr id="6" name="object 6"/>
          <p:cNvSpPr txBox="1"/>
          <p:nvPr/>
        </p:nvSpPr>
        <p:spPr>
          <a:xfrm>
            <a:off x="18963311" y="10093373"/>
            <a:ext cx="133996" cy="237904"/>
          </a:xfrm>
          <a:prstGeom prst="rect">
            <a:avLst/>
          </a:prstGeom>
        </p:spPr>
        <p:txBody>
          <a:bodyPr vert="horz" wrap="square" lIns="0" tIns="14605" rIns="0" bIns="0" rtlCol="0">
            <a:spAutoFit/>
          </a:bodyPr>
          <a:lstStyle/>
          <a:p>
            <a:pPr marL="12701">
              <a:spcBef>
                <a:spcPts val="114"/>
              </a:spcBef>
            </a:pPr>
            <a:r>
              <a:rPr sz="1450" b="1" spc="-50" dirty="0">
                <a:solidFill>
                  <a:srgbClr val="FFFFFF"/>
                </a:solidFill>
                <a:latin typeface="Arial"/>
                <a:cs typeface="Arial"/>
              </a:rPr>
              <a:t>2</a:t>
            </a:r>
            <a:endParaRPr sz="1450">
              <a:latin typeface="Arial"/>
              <a:cs typeface="Arial"/>
            </a:endParaRPr>
          </a:p>
        </p:txBody>
      </p:sp>
      <p:sp>
        <p:nvSpPr>
          <p:cNvPr id="27" name="object 27"/>
          <p:cNvSpPr txBox="1"/>
          <p:nvPr/>
        </p:nvSpPr>
        <p:spPr>
          <a:xfrm>
            <a:off x="12790935" y="4722944"/>
            <a:ext cx="6424619" cy="615169"/>
          </a:xfrm>
          <a:prstGeom prst="rect">
            <a:avLst/>
          </a:prstGeom>
        </p:spPr>
        <p:txBody>
          <a:bodyPr vert="horz" wrap="square" lIns="0" tIns="11431" rIns="0" bIns="0" rtlCol="0">
            <a:spAutoFit/>
          </a:bodyPr>
          <a:lstStyle/>
          <a:p>
            <a:pPr marL="12701" marR="5081">
              <a:lnSpc>
                <a:spcPct val="121300"/>
              </a:lnSpc>
              <a:spcBef>
                <a:spcPts val="90"/>
              </a:spcBef>
            </a:pPr>
            <a:r>
              <a:rPr lang="ru-RU" sz="1700" i="1" spc="185" dirty="0">
                <a:solidFill>
                  <a:schemeClr val="tx1">
                    <a:lumMod val="75000"/>
                    <a:lumOff val="25000"/>
                  </a:schemeClr>
                </a:solidFill>
                <a:latin typeface="Arial"/>
                <a:cs typeface="Arial"/>
              </a:rPr>
              <a:t>как качество, характеристику личности </a:t>
            </a:r>
            <a:r>
              <a:rPr lang="ru-RU" sz="1700" spc="185" dirty="0">
                <a:solidFill>
                  <a:schemeClr val="tx1">
                    <a:lumMod val="75000"/>
                    <a:lumOff val="25000"/>
                  </a:schemeClr>
                </a:solidFill>
                <a:latin typeface="Arial"/>
                <a:cs typeface="Arial"/>
              </a:rPr>
              <a:t>(</a:t>
            </a:r>
            <a:r>
              <a:rPr lang="ru-RU" sz="1700" spc="185" dirty="0" err="1">
                <a:solidFill>
                  <a:schemeClr val="tx1">
                    <a:lumMod val="75000"/>
                    <a:lumOff val="25000"/>
                  </a:schemeClr>
                </a:solidFill>
                <a:latin typeface="Arial"/>
                <a:cs typeface="Arial"/>
              </a:rPr>
              <a:t>Дрыгина</a:t>
            </a:r>
            <a:r>
              <a:rPr lang="ru-RU" sz="1700" spc="185" dirty="0">
                <a:solidFill>
                  <a:schemeClr val="tx1">
                    <a:lumMod val="75000"/>
                    <a:lumOff val="25000"/>
                  </a:schemeClr>
                </a:solidFill>
                <a:latin typeface="Arial"/>
                <a:cs typeface="Arial"/>
              </a:rPr>
              <a:t>, 2003; Кирсанов, 2003; Менегетти, 2004);</a:t>
            </a:r>
          </a:p>
        </p:txBody>
      </p:sp>
      <p:sp>
        <p:nvSpPr>
          <p:cNvPr id="28" name="object 28"/>
          <p:cNvSpPr/>
          <p:nvPr/>
        </p:nvSpPr>
        <p:spPr>
          <a:xfrm>
            <a:off x="12236582" y="5030046"/>
            <a:ext cx="317525" cy="317525"/>
          </a:xfrm>
          <a:custGeom>
            <a:avLst/>
            <a:gdLst/>
            <a:ahLst/>
            <a:cxnLst/>
            <a:rect l="l" t="t" r="r" b="b"/>
            <a:pathLst>
              <a:path w="317500" h="317500">
                <a:moveTo>
                  <a:pt x="158497" y="0"/>
                </a:moveTo>
                <a:lnTo>
                  <a:pt x="108399" y="8080"/>
                </a:lnTo>
                <a:lnTo>
                  <a:pt x="64890" y="30580"/>
                </a:lnTo>
                <a:lnTo>
                  <a:pt x="30580" y="64890"/>
                </a:lnTo>
                <a:lnTo>
                  <a:pt x="8080" y="108399"/>
                </a:lnTo>
                <a:lnTo>
                  <a:pt x="0" y="158497"/>
                </a:lnTo>
                <a:lnTo>
                  <a:pt x="8080" y="208595"/>
                </a:lnTo>
                <a:lnTo>
                  <a:pt x="30580" y="252104"/>
                </a:lnTo>
                <a:lnTo>
                  <a:pt x="64890" y="286414"/>
                </a:lnTo>
                <a:lnTo>
                  <a:pt x="108399" y="308915"/>
                </a:lnTo>
                <a:lnTo>
                  <a:pt x="158497" y="316995"/>
                </a:lnTo>
                <a:lnTo>
                  <a:pt x="208595" y="308915"/>
                </a:lnTo>
                <a:lnTo>
                  <a:pt x="252104" y="286414"/>
                </a:lnTo>
                <a:lnTo>
                  <a:pt x="286414" y="252104"/>
                </a:lnTo>
                <a:lnTo>
                  <a:pt x="308915" y="208595"/>
                </a:lnTo>
                <a:lnTo>
                  <a:pt x="316995" y="158497"/>
                </a:lnTo>
                <a:lnTo>
                  <a:pt x="308915" y="108399"/>
                </a:lnTo>
                <a:lnTo>
                  <a:pt x="286414" y="64890"/>
                </a:lnTo>
                <a:lnTo>
                  <a:pt x="252104" y="30580"/>
                </a:lnTo>
                <a:lnTo>
                  <a:pt x="208595" y="8080"/>
                </a:lnTo>
                <a:lnTo>
                  <a:pt x="158497" y="0"/>
                </a:lnTo>
                <a:close/>
              </a:path>
            </a:pathLst>
          </a:custGeom>
          <a:solidFill>
            <a:srgbClr val="17799A"/>
          </a:solidFill>
        </p:spPr>
        <p:txBody>
          <a:bodyPr wrap="square" lIns="0" tIns="0" rIns="0" bIns="0" rtlCol="0"/>
          <a:lstStyle/>
          <a:p>
            <a:endParaRPr>
              <a:solidFill>
                <a:srgbClr val="17799A"/>
              </a:solidFill>
            </a:endParaRPr>
          </a:p>
        </p:txBody>
      </p:sp>
      <p:sp>
        <p:nvSpPr>
          <p:cNvPr id="29" name="object 29"/>
          <p:cNvSpPr txBox="1"/>
          <p:nvPr/>
        </p:nvSpPr>
        <p:spPr>
          <a:xfrm>
            <a:off x="12789235" y="5550089"/>
            <a:ext cx="6426320" cy="931731"/>
          </a:xfrm>
          <a:prstGeom prst="rect">
            <a:avLst/>
          </a:prstGeom>
        </p:spPr>
        <p:txBody>
          <a:bodyPr vert="horz" wrap="square" lIns="0" tIns="11431" rIns="0" bIns="0" rtlCol="0">
            <a:spAutoFit/>
          </a:bodyPr>
          <a:lstStyle/>
          <a:p>
            <a:pPr marL="12701" marR="5081">
              <a:lnSpc>
                <a:spcPct val="121300"/>
              </a:lnSpc>
              <a:spcBef>
                <a:spcPts val="90"/>
              </a:spcBef>
            </a:pPr>
            <a:r>
              <a:rPr lang="ru-RU" sz="1700" i="1" spc="145" dirty="0">
                <a:solidFill>
                  <a:schemeClr val="tx1">
                    <a:lumMod val="75000"/>
                    <a:lumOff val="25000"/>
                  </a:schemeClr>
                </a:solidFill>
                <a:latin typeface="Arial"/>
                <a:cs typeface="Arial"/>
              </a:rPr>
              <a:t>как качество личности, определяющее успех деятельности лидера в конкретной ситуации </a:t>
            </a:r>
            <a:r>
              <a:rPr lang="ru-RU" sz="1700" spc="145" dirty="0">
                <a:solidFill>
                  <a:schemeClr val="tx1">
                    <a:lumMod val="75000"/>
                    <a:lumOff val="25000"/>
                  </a:schemeClr>
                </a:solidFill>
                <a:latin typeface="Arial"/>
                <a:cs typeface="Arial"/>
              </a:rPr>
              <a:t>(Ефимчук, 2012; Пожарский, 2015; </a:t>
            </a:r>
            <a:r>
              <a:rPr lang="ru-RU" sz="1700" spc="145" dirty="0" err="1">
                <a:solidFill>
                  <a:schemeClr val="tx1">
                    <a:lumMod val="75000"/>
                    <a:lumOff val="25000"/>
                  </a:schemeClr>
                </a:solidFill>
                <a:latin typeface="Arial"/>
                <a:cs typeface="Arial"/>
              </a:rPr>
              <a:t>Евлашкина</a:t>
            </a:r>
            <a:r>
              <a:rPr lang="ru-RU" sz="1700" spc="145" dirty="0">
                <a:solidFill>
                  <a:schemeClr val="tx1">
                    <a:lumMod val="75000"/>
                    <a:lumOff val="25000"/>
                  </a:schemeClr>
                </a:solidFill>
                <a:latin typeface="Arial"/>
                <a:cs typeface="Arial"/>
              </a:rPr>
              <a:t>, 2020);</a:t>
            </a:r>
          </a:p>
        </p:txBody>
      </p:sp>
      <p:sp>
        <p:nvSpPr>
          <p:cNvPr id="30" name="object 30"/>
          <p:cNvSpPr/>
          <p:nvPr/>
        </p:nvSpPr>
        <p:spPr>
          <a:xfrm>
            <a:off x="12236726" y="5948289"/>
            <a:ext cx="317525" cy="317525"/>
          </a:xfrm>
          <a:custGeom>
            <a:avLst/>
            <a:gdLst/>
            <a:ahLst/>
            <a:cxnLst/>
            <a:rect l="l" t="t" r="r" b="b"/>
            <a:pathLst>
              <a:path w="317500" h="317500">
                <a:moveTo>
                  <a:pt x="158497" y="0"/>
                </a:moveTo>
                <a:lnTo>
                  <a:pt x="108399" y="8080"/>
                </a:lnTo>
                <a:lnTo>
                  <a:pt x="64890" y="30580"/>
                </a:lnTo>
                <a:lnTo>
                  <a:pt x="30580" y="64890"/>
                </a:lnTo>
                <a:lnTo>
                  <a:pt x="8080" y="108399"/>
                </a:lnTo>
                <a:lnTo>
                  <a:pt x="0" y="158497"/>
                </a:lnTo>
                <a:lnTo>
                  <a:pt x="8080" y="208595"/>
                </a:lnTo>
                <a:lnTo>
                  <a:pt x="30580" y="252104"/>
                </a:lnTo>
                <a:lnTo>
                  <a:pt x="64890" y="286414"/>
                </a:lnTo>
                <a:lnTo>
                  <a:pt x="108399" y="308915"/>
                </a:lnTo>
                <a:lnTo>
                  <a:pt x="158497" y="316995"/>
                </a:lnTo>
                <a:lnTo>
                  <a:pt x="208595" y="308915"/>
                </a:lnTo>
                <a:lnTo>
                  <a:pt x="252104" y="286414"/>
                </a:lnTo>
                <a:lnTo>
                  <a:pt x="286414" y="252104"/>
                </a:lnTo>
                <a:lnTo>
                  <a:pt x="308915" y="208595"/>
                </a:lnTo>
                <a:lnTo>
                  <a:pt x="316995" y="158497"/>
                </a:lnTo>
                <a:lnTo>
                  <a:pt x="308915" y="108399"/>
                </a:lnTo>
                <a:lnTo>
                  <a:pt x="286414" y="64890"/>
                </a:lnTo>
                <a:lnTo>
                  <a:pt x="252104" y="30580"/>
                </a:lnTo>
                <a:lnTo>
                  <a:pt x="208595" y="8080"/>
                </a:lnTo>
                <a:lnTo>
                  <a:pt x="158497" y="0"/>
                </a:lnTo>
                <a:close/>
              </a:path>
            </a:pathLst>
          </a:custGeom>
          <a:solidFill>
            <a:srgbClr val="17799A"/>
          </a:solidFill>
        </p:spPr>
        <p:txBody>
          <a:bodyPr wrap="square" lIns="0" tIns="0" rIns="0" bIns="0" rtlCol="0"/>
          <a:lstStyle/>
          <a:p>
            <a:endParaRPr/>
          </a:p>
        </p:txBody>
      </p:sp>
      <p:sp>
        <p:nvSpPr>
          <p:cNvPr id="31" name="object 31"/>
          <p:cNvSpPr txBox="1"/>
          <p:nvPr/>
        </p:nvSpPr>
        <p:spPr>
          <a:xfrm>
            <a:off x="12789235" y="6693796"/>
            <a:ext cx="6426320" cy="1564853"/>
          </a:xfrm>
          <a:prstGeom prst="rect">
            <a:avLst/>
          </a:prstGeom>
        </p:spPr>
        <p:txBody>
          <a:bodyPr vert="horz" wrap="square" lIns="0" tIns="11431" rIns="0" bIns="0" rtlCol="0">
            <a:spAutoFit/>
          </a:bodyPr>
          <a:lstStyle/>
          <a:p>
            <a:pPr marL="12701" marR="5081">
              <a:lnSpc>
                <a:spcPct val="121300"/>
              </a:lnSpc>
              <a:spcBef>
                <a:spcPts val="90"/>
              </a:spcBef>
            </a:pPr>
            <a:r>
              <a:rPr lang="ru-RU" sz="1700" i="1" spc="145" dirty="0">
                <a:solidFill>
                  <a:schemeClr val="tx1">
                    <a:lumMod val="75000"/>
                    <a:lumOff val="25000"/>
                  </a:schemeClr>
                </a:solidFill>
                <a:latin typeface="Arial"/>
                <a:cs typeface="Arial"/>
              </a:rPr>
              <a:t>как совокупность качеств личности, ее определенных характеристик </a:t>
            </a:r>
            <a:r>
              <a:rPr lang="ru-RU" sz="1700" spc="145" dirty="0">
                <a:solidFill>
                  <a:schemeClr val="tx1">
                    <a:lumMod val="75000"/>
                    <a:lumOff val="25000"/>
                  </a:schemeClr>
                </a:solidFill>
                <a:latin typeface="Arial"/>
                <a:cs typeface="Arial"/>
              </a:rPr>
              <a:t>(</a:t>
            </a:r>
            <a:r>
              <a:rPr lang="ru-RU" sz="1700" spc="145" dirty="0" err="1">
                <a:solidFill>
                  <a:schemeClr val="tx1">
                    <a:lumMod val="75000"/>
                    <a:lumOff val="25000"/>
                  </a:schemeClr>
                </a:solidFill>
                <a:latin typeface="Arial"/>
                <a:cs typeface="Arial"/>
              </a:rPr>
              <a:t>Гуничева</a:t>
            </a:r>
            <a:r>
              <a:rPr lang="ru-RU" sz="1700" spc="145" dirty="0">
                <a:solidFill>
                  <a:schemeClr val="tx1">
                    <a:lumMod val="75000"/>
                    <a:lumOff val="25000"/>
                  </a:schemeClr>
                </a:solidFill>
                <a:latin typeface="Arial"/>
                <a:cs typeface="Arial"/>
              </a:rPr>
              <a:t>, 2007; Примаченко, 2007; </a:t>
            </a:r>
            <a:r>
              <a:rPr lang="ru-RU" sz="1700" spc="145" dirty="0" err="1">
                <a:solidFill>
                  <a:schemeClr val="tx1">
                    <a:lumMod val="75000"/>
                    <a:lumOff val="25000"/>
                  </a:schemeClr>
                </a:solidFill>
                <a:latin typeface="Arial"/>
                <a:cs typeface="Arial"/>
              </a:rPr>
              <a:t>Котрухова</a:t>
            </a:r>
            <a:r>
              <a:rPr lang="ru-RU" sz="1700" spc="145" dirty="0">
                <a:solidFill>
                  <a:schemeClr val="tx1">
                    <a:lumMod val="75000"/>
                    <a:lumOff val="25000"/>
                  </a:schemeClr>
                </a:solidFill>
                <a:latin typeface="Arial"/>
                <a:cs typeface="Arial"/>
              </a:rPr>
              <a:t>, 2009; Медведева, 2010; Каминская и др., 2019; </a:t>
            </a:r>
            <a:r>
              <a:rPr lang="ru-RU" sz="1700" spc="145" dirty="0" err="1">
                <a:solidFill>
                  <a:schemeClr val="tx1">
                    <a:lumMod val="75000"/>
                    <a:lumOff val="25000"/>
                  </a:schemeClr>
                </a:solidFill>
                <a:latin typeface="Arial"/>
                <a:cs typeface="Arial"/>
              </a:rPr>
              <a:t>Мозганова</a:t>
            </a:r>
            <a:r>
              <a:rPr lang="ru-RU" sz="1700" spc="145" dirty="0">
                <a:solidFill>
                  <a:schemeClr val="tx1">
                    <a:lumMod val="75000"/>
                    <a:lumOff val="25000"/>
                  </a:schemeClr>
                </a:solidFill>
                <a:latin typeface="Arial"/>
                <a:cs typeface="Arial"/>
              </a:rPr>
              <a:t>, Некрасова, 2022; Рожков, 2022; </a:t>
            </a:r>
            <a:r>
              <a:rPr lang="ru-RU" sz="1700" spc="145" dirty="0" err="1">
                <a:solidFill>
                  <a:schemeClr val="tx1">
                    <a:lumMod val="75000"/>
                    <a:lumOff val="25000"/>
                  </a:schemeClr>
                </a:solidFill>
                <a:latin typeface="Arial"/>
                <a:cs typeface="Arial"/>
              </a:rPr>
              <a:t>Борошова</a:t>
            </a:r>
            <a:r>
              <a:rPr lang="ru-RU" sz="1700" spc="145" dirty="0">
                <a:solidFill>
                  <a:schemeClr val="tx1">
                    <a:lumMod val="75000"/>
                    <a:lumOff val="25000"/>
                  </a:schemeClr>
                </a:solidFill>
                <a:latin typeface="Arial"/>
                <a:cs typeface="Arial"/>
              </a:rPr>
              <a:t>, 2023);</a:t>
            </a:r>
          </a:p>
        </p:txBody>
      </p:sp>
      <p:sp>
        <p:nvSpPr>
          <p:cNvPr id="32" name="object 32"/>
          <p:cNvSpPr/>
          <p:nvPr/>
        </p:nvSpPr>
        <p:spPr>
          <a:xfrm>
            <a:off x="12236582" y="7317459"/>
            <a:ext cx="317525" cy="317525"/>
          </a:xfrm>
          <a:custGeom>
            <a:avLst/>
            <a:gdLst/>
            <a:ahLst/>
            <a:cxnLst/>
            <a:rect l="l" t="t" r="r" b="b"/>
            <a:pathLst>
              <a:path w="317500" h="317500">
                <a:moveTo>
                  <a:pt x="158497" y="0"/>
                </a:moveTo>
                <a:lnTo>
                  <a:pt x="108399" y="8080"/>
                </a:lnTo>
                <a:lnTo>
                  <a:pt x="64890" y="30580"/>
                </a:lnTo>
                <a:lnTo>
                  <a:pt x="30580" y="64890"/>
                </a:lnTo>
                <a:lnTo>
                  <a:pt x="8080" y="108399"/>
                </a:lnTo>
                <a:lnTo>
                  <a:pt x="0" y="158497"/>
                </a:lnTo>
                <a:lnTo>
                  <a:pt x="8080" y="208595"/>
                </a:lnTo>
                <a:lnTo>
                  <a:pt x="30580" y="252104"/>
                </a:lnTo>
                <a:lnTo>
                  <a:pt x="64890" y="286414"/>
                </a:lnTo>
                <a:lnTo>
                  <a:pt x="108399" y="308915"/>
                </a:lnTo>
                <a:lnTo>
                  <a:pt x="158497" y="316995"/>
                </a:lnTo>
                <a:lnTo>
                  <a:pt x="208595" y="308915"/>
                </a:lnTo>
                <a:lnTo>
                  <a:pt x="252104" y="286414"/>
                </a:lnTo>
                <a:lnTo>
                  <a:pt x="286414" y="252104"/>
                </a:lnTo>
                <a:lnTo>
                  <a:pt x="308915" y="208595"/>
                </a:lnTo>
                <a:lnTo>
                  <a:pt x="316995" y="158497"/>
                </a:lnTo>
                <a:lnTo>
                  <a:pt x="308915" y="108399"/>
                </a:lnTo>
                <a:lnTo>
                  <a:pt x="286414" y="64890"/>
                </a:lnTo>
                <a:lnTo>
                  <a:pt x="252104" y="30580"/>
                </a:lnTo>
                <a:lnTo>
                  <a:pt x="208595" y="8080"/>
                </a:lnTo>
                <a:lnTo>
                  <a:pt x="158497" y="0"/>
                </a:lnTo>
                <a:close/>
              </a:path>
            </a:pathLst>
          </a:custGeom>
          <a:solidFill>
            <a:srgbClr val="17799A"/>
          </a:solidFill>
        </p:spPr>
        <p:txBody>
          <a:bodyPr wrap="square" lIns="0" tIns="0" rIns="0" bIns="0" rtlCol="0"/>
          <a:lstStyle/>
          <a:p>
            <a:endParaRPr/>
          </a:p>
        </p:txBody>
      </p:sp>
      <p:sp>
        <p:nvSpPr>
          <p:cNvPr id="33" name="object 33"/>
          <p:cNvSpPr txBox="1"/>
          <p:nvPr/>
        </p:nvSpPr>
        <p:spPr>
          <a:xfrm>
            <a:off x="12789235" y="8467743"/>
            <a:ext cx="6426319" cy="1248291"/>
          </a:xfrm>
          <a:prstGeom prst="rect">
            <a:avLst/>
          </a:prstGeom>
        </p:spPr>
        <p:txBody>
          <a:bodyPr vert="horz" wrap="square" lIns="0" tIns="11431" rIns="0" bIns="0" rtlCol="0">
            <a:spAutoFit/>
          </a:bodyPr>
          <a:lstStyle/>
          <a:p>
            <a:pPr marL="12701" marR="5081">
              <a:lnSpc>
                <a:spcPct val="121300"/>
              </a:lnSpc>
              <a:spcBef>
                <a:spcPts val="90"/>
              </a:spcBef>
            </a:pPr>
            <a:r>
              <a:rPr lang="ru-RU" sz="1700" i="1" spc="145" dirty="0">
                <a:solidFill>
                  <a:schemeClr val="tx1">
                    <a:lumMod val="75000"/>
                    <a:lumOff val="25000"/>
                  </a:schemeClr>
                </a:solidFill>
                <a:latin typeface="Arial"/>
                <a:cs typeface="Arial"/>
              </a:rPr>
              <a:t>как возможность, шанс проявить себя как лидера в группе </a:t>
            </a:r>
            <a:r>
              <a:rPr lang="ru-RU" sz="1700" spc="145" dirty="0">
                <a:solidFill>
                  <a:schemeClr val="tx1">
                    <a:lumMod val="75000"/>
                    <a:lumOff val="25000"/>
                  </a:schemeClr>
                </a:solidFill>
                <a:latin typeface="Arial"/>
                <a:cs typeface="Arial"/>
              </a:rPr>
              <a:t>(Евтихов, 2011; Жданова, Кружкова, 2015; Голикова, 2018; Смирнова, </a:t>
            </a:r>
            <a:r>
              <a:rPr lang="ru-RU" sz="1700" spc="145" dirty="0" err="1">
                <a:solidFill>
                  <a:schemeClr val="tx1">
                    <a:lumMod val="75000"/>
                    <a:lumOff val="25000"/>
                  </a:schemeClr>
                </a:solidFill>
                <a:latin typeface="Arial"/>
                <a:cs typeface="Arial"/>
              </a:rPr>
              <a:t>Менлибаева</a:t>
            </a:r>
            <a:r>
              <a:rPr lang="ru-RU" sz="1700" spc="145" dirty="0">
                <a:solidFill>
                  <a:schemeClr val="tx1">
                    <a:lumMod val="75000"/>
                    <a:lumOff val="25000"/>
                  </a:schemeClr>
                </a:solidFill>
                <a:latin typeface="Arial"/>
                <a:cs typeface="Arial"/>
              </a:rPr>
              <a:t>, 2021; Каргаполова и др., 2022).</a:t>
            </a:r>
          </a:p>
        </p:txBody>
      </p:sp>
      <p:sp>
        <p:nvSpPr>
          <p:cNvPr id="34" name="object 34"/>
          <p:cNvSpPr/>
          <p:nvPr/>
        </p:nvSpPr>
        <p:spPr>
          <a:xfrm>
            <a:off x="12236582" y="8933125"/>
            <a:ext cx="317525" cy="317525"/>
          </a:xfrm>
          <a:custGeom>
            <a:avLst/>
            <a:gdLst/>
            <a:ahLst/>
            <a:cxnLst/>
            <a:rect l="l" t="t" r="r" b="b"/>
            <a:pathLst>
              <a:path w="317500" h="317500">
                <a:moveTo>
                  <a:pt x="158497" y="0"/>
                </a:moveTo>
                <a:lnTo>
                  <a:pt x="108399" y="8080"/>
                </a:lnTo>
                <a:lnTo>
                  <a:pt x="64890" y="30580"/>
                </a:lnTo>
                <a:lnTo>
                  <a:pt x="30580" y="64890"/>
                </a:lnTo>
                <a:lnTo>
                  <a:pt x="8080" y="108399"/>
                </a:lnTo>
                <a:lnTo>
                  <a:pt x="0" y="158497"/>
                </a:lnTo>
                <a:lnTo>
                  <a:pt x="8080" y="208595"/>
                </a:lnTo>
                <a:lnTo>
                  <a:pt x="30580" y="252104"/>
                </a:lnTo>
                <a:lnTo>
                  <a:pt x="64890" y="286414"/>
                </a:lnTo>
                <a:lnTo>
                  <a:pt x="108399" y="308915"/>
                </a:lnTo>
                <a:lnTo>
                  <a:pt x="158497" y="316995"/>
                </a:lnTo>
                <a:lnTo>
                  <a:pt x="208595" y="308915"/>
                </a:lnTo>
                <a:lnTo>
                  <a:pt x="252104" y="286414"/>
                </a:lnTo>
                <a:lnTo>
                  <a:pt x="286414" y="252104"/>
                </a:lnTo>
                <a:lnTo>
                  <a:pt x="308915" y="208595"/>
                </a:lnTo>
                <a:lnTo>
                  <a:pt x="316995" y="158497"/>
                </a:lnTo>
                <a:lnTo>
                  <a:pt x="308915" y="108399"/>
                </a:lnTo>
                <a:lnTo>
                  <a:pt x="286414" y="64890"/>
                </a:lnTo>
                <a:lnTo>
                  <a:pt x="252104" y="30580"/>
                </a:lnTo>
                <a:lnTo>
                  <a:pt x="208595" y="8080"/>
                </a:lnTo>
                <a:lnTo>
                  <a:pt x="158497" y="0"/>
                </a:lnTo>
                <a:close/>
              </a:path>
            </a:pathLst>
          </a:custGeom>
          <a:solidFill>
            <a:srgbClr val="17799A"/>
          </a:solidFill>
        </p:spPr>
        <p:txBody>
          <a:bodyPr wrap="square" lIns="0" tIns="0" rIns="0" bIns="0" rtlCol="0"/>
          <a:lstStyle/>
          <a:p>
            <a:endParaRPr/>
          </a:p>
        </p:txBody>
      </p:sp>
      <p:grpSp>
        <p:nvGrpSpPr>
          <p:cNvPr id="8" name="Группа 7">
            <a:extLst>
              <a:ext uri="{FF2B5EF4-FFF2-40B4-BE49-F238E27FC236}">
                <a16:creationId xmlns:a16="http://schemas.microsoft.com/office/drawing/2014/main" id="{33D9B0F7-F275-4228-848D-F070301E3F6B}"/>
              </a:ext>
            </a:extLst>
          </p:cNvPr>
          <p:cNvGrpSpPr/>
          <p:nvPr/>
        </p:nvGrpSpPr>
        <p:grpSpPr>
          <a:xfrm>
            <a:off x="1781015" y="439939"/>
            <a:ext cx="17547684" cy="999705"/>
            <a:chOff x="1781015" y="439939"/>
            <a:chExt cx="17547684" cy="999705"/>
          </a:xfrm>
        </p:grpSpPr>
        <p:sp>
          <p:nvSpPr>
            <p:cNvPr id="35" name="object 35"/>
            <p:cNvSpPr/>
            <p:nvPr/>
          </p:nvSpPr>
          <p:spPr>
            <a:xfrm>
              <a:off x="1781015" y="1293135"/>
              <a:ext cx="2175348" cy="45723"/>
            </a:xfrm>
            <a:custGeom>
              <a:avLst/>
              <a:gdLst/>
              <a:ahLst/>
              <a:cxnLst/>
              <a:rect l="l" t="t" r="r" b="b"/>
              <a:pathLst>
                <a:path w="1902460">
                  <a:moveTo>
                    <a:pt x="0" y="0"/>
                  </a:moveTo>
                  <a:lnTo>
                    <a:pt x="1901973" y="0"/>
                  </a:lnTo>
                </a:path>
              </a:pathLst>
            </a:custGeom>
            <a:ln w="93190">
              <a:solidFill>
                <a:srgbClr val="17799A"/>
              </a:solidFill>
            </a:ln>
          </p:spPr>
          <p:txBody>
            <a:bodyPr wrap="square" lIns="0" tIns="0" rIns="0" bIns="0" rtlCol="0"/>
            <a:lstStyle/>
            <a:p>
              <a:endParaRPr/>
            </a:p>
          </p:txBody>
        </p:sp>
        <p:sp>
          <p:nvSpPr>
            <p:cNvPr id="36" name="object 36"/>
            <p:cNvSpPr txBox="1"/>
            <p:nvPr/>
          </p:nvSpPr>
          <p:spPr>
            <a:xfrm>
              <a:off x="1781015" y="892073"/>
              <a:ext cx="9338629" cy="201338"/>
            </a:xfrm>
            <a:prstGeom prst="rect">
              <a:avLst/>
            </a:prstGeom>
          </p:spPr>
          <p:txBody>
            <a:bodyPr vert="horz" wrap="square" lIns="0" tIns="16511" rIns="0" bIns="0" rtlCol="0">
              <a:spAutoFit/>
            </a:bodyPr>
            <a:lstStyle/>
            <a:p>
              <a:pPr marL="12701">
                <a:spcBef>
                  <a:spcPts val="130"/>
                </a:spcBef>
              </a:pPr>
              <a:r>
                <a:rPr lang="ru-RU" sz="1200" cap="all" spc="300" dirty="0">
                  <a:latin typeface="Arial"/>
                  <a:cs typeface="Arial"/>
                </a:rPr>
                <a:t>Лидерский потенциал: состояние и перспективы исследований</a:t>
              </a:r>
            </a:p>
          </p:txBody>
        </p:sp>
        <p:grpSp>
          <p:nvGrpSpPr>
            <p:cNvPr id="7" name="Группа 6">
              <a:extLst>
                <a:ext uri="{FF2B5EF4-FFF2-40B4-BE49-F238E27FC236}">
                  <a16:creationId xmlns:a16="http://schemas.microsoft.com/office/drawing/2014/main" id="{99F9617D-6DEC-4A73-A14F-65E5AD254F68}"/>
                </a:ext>
              </a:extLst>
            </p:cNvPr>
            <p:cNvGrpSpPr/>
            <p:nvPr/>
          </p:nvGrpSpPr>
          <p:grpSpPr>
            <a:xfrm>
              <a:off x="10738644" y="439939"/>
              <a:ext cx="8590055" cy="999705"/>
              <a:chOff x="10818237" y="369805"/>
              <a:chExt cx="8590055" cy="999705"/>
            </a:xfrm>
          </p:grpSpPr>
          <p:sp>
            <p:nvSpPr>
              <p:cNvPr id="38" name="TextBox 37">
                <a:extLst>
                  <a:ext uri="{FF2B5EF4-FFF2-40B4-BE49-F238E27FC236}">
                    <a16:creationId xmlns:a16="http://schemas.microsoft.com/office/drawing/2014/main" id="{6EF7995D-69EA-EA8B-8079-ACE0A8E8E47C}"/>
                  </a:ext>
                </a:extLst>
              </p:cNvPr>
              <p:cNvSpPr txBox="1"/>
              <p:nvPr/>
            </p:nvSpPr>
            <p:spPr>
              <a:xfrm>
                <a:off x="10818237" y="390592"/>
                <a:ext cx="4444063" cy="923330"/>
              </a:xfrm>
              <a:prstGeom prst="rect">
                <a:avLst/>
              </a:prstGeom>
              <a:noFill/>
            </p:spPr>
            <p:txBody>
              <a:bodyPr wrap="square">
                <a:spAutoFit/>
              </a:bodyPr>
              <a:lstStyle/>
              <a:p>
                <a:pPr algn="r"/>
                <a:r>
                  <a:rPr lang="ru-RU" dirty="0">
                    <a:solidFill>
                      <a:schemeClr val="bg1">
                        <a:lumMod val="50000"/>
                      </a:schemeClr>
                    </a:solidFill>
                  </a:rPr>
                  <a:t>Международная научная конференция</a:t>
                </a:r>
              </a:p>
              <a:p>
                <a:pPr algn="r"/>
                <a:r>
                  <a:rPr lang="ru-RU" b="1" dirty="0">
                    <a:solidFill>
                      <a:schemeClr val="bg1">
                        <a:lumMod val="50000"/>
                      </a:schemeClr>
                    </a:solidFill>
                    <a:latin typeface="Arial" panose="020B0604020202020204" pitchFamily="34" charset="0"/>
                    <a:cs typeface="Arial" panose="020B0604020202020204" pitchFamily="34" charset="0"/>
                  </a:rPr>
                  <a:t>Наука для государственного </a:t>
                </a:r>
              </a:p>
              <a:p>
                <a:pPr algn="r"/>
                <a:r>
                  <a:rPr lang="ru-RU" b="1" dirty="0">
                    <a:solidFill>
                      <a:schemeClr val="bg1">
                        <a:lumMod val="50000"/>
                      </a:schemeClr>
                    </a:solidFill>
                    <a:latin typeface="Arial" panose="020B0604020202020204" pitchFamily="34" charset="0"/>
                    <a:cs typeface="Arial" panose="020B0604020202020204" pitchFamily="34" charset="0"/>
                  </a:rPr>
                  <a:t>управления в России</a:t>
                </a:r>
              </a:p>
            </p:txBody>
          </p:sp>
          <p:pic>
            <p:nvPicPr>
              <p:cNvPr id="41" name="Рисунок 40" descr="Изображение выглядит как снимок экрана, Графика, графический дизайн, круг&#10;&#10;Автоматически созданное описание">
                <a:extLst>
                  <a:ext uri="{FF2B5EF4-FFF2-40B4-BE49-F238E27FC236}">
                    <a16:creationId xmlns:a16="http://schemas.microsoft.com/office/drawing/2014/main" id="{9A0F0AB2-FC86-26C5-6108-4C44606631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58907" y="396460"/>
                <a:ext cx="552078" cy="973050"/>
              </a:xfrm>
              <a:prstGeom prst="rect">
                <a:avLst/>
              </a:prstGeom>
            </p:spPr>
          </p:pic>
          <p:sp>
            <p:nvSpPr>
              <p:cNvPr id="20" name="TextBox 19">
                <a:extLst>
                  <a:ext uri="{FF2B5EF4-FFF2-40B4-BE49-F238E27FC236}">
                    <a16:creationId xmlns:a16="http://schemas.microsoft.com/office/drawing/2014/main" id="{FFACB612-A972-48A5-8453-F3AA1F579CE9}"/>
                  </a:ext>
                </a:extLst>
              </p:cNvPr>
              <p:cNvSpPr txBox="1"/>
              <p:nvPr/>
            </p:nvSpPr>
            <p:spPr>
              <a:xfrm>
                <a:off x="15902815" y="369805"/>
                <a:ext cx="3505477" cy="923330"/>
              </a:xfrm>
              <a:prstGeom prst="rect">
                <a:avLst/>
              </a:prstGeom>
              <a:noFill/>
            </p:spPr>
            <p:txBody>
              <a:bodyPr wrap="square">
                <a:spAutoFit/>
              </a:bodyPr>
              <a:lstStyle/>
              <a:p>
                <a:pPr algn="l"/>
                <a:r>
                  <a:rPr lang="ru-RU" b="1" dirty="0">
                    <a:solidFill>
                      <a:srgbClr val="005E75"/>
                    </a:solidFill>
                    <a:latin typeface="Arial" panose="020B0604020202020204" pitchFamily="34" charset="0"/>
                    <a:cs typeface="Arial" panose="020B0604020202020204" pitchFamily="34" charset="0"/>
                  </a:rPr>
                  <a:t>секция «Государственное и муниципальное управление: региональная повестка»</a:t>
                </a:r>
              </a:p>
            </p:txBody>
          </p:sp>
        </p:gr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17B2D945-489F-9D1C-7CE4-8B5352755D37}"/>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5B6393F2-C3B1-E6CE-B350-3A6533294CBE}"/>
              </a:ext>
            </a:extLst>
          </p:cNvPr>
          <p:cNvSpPr>
            <a:spLocks noGrp="1" noRot="1" noMove="1" noResize="1" noEditPoints="1" noAdjustHandles="1" noChangeArrowheads="1" noChangeShapeType="1"/>
          </p:cNvSpPr>
          <p:nvPr/>
        </p:nvSpPr>
        <p:spPr>
          <a:xfrm>
            <a:off x="0" y="189"/>
            <a:ext cx="20105688" cy="11309608"/>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F4F4F4"/>
          </a:solidFill>
        </p:spPr>
        <p:txBody>
          <a:bodyPr wrap="square" lIns="0" tIns="0" rIns="0" bIns="0" rtlCol="0"/>
          <a:lstStyle/>
          <a:p>
            <a:endParaRPr lang="ru-RU" dirty="0"/>
          </a:p>
        </p:txBody>
      </p:sp>
      <p:sp>
        <p:nvSpPr>
          <p:cNvPr id="3" name="object 3">
            <a:extLst>
              <a:ext uri="{FF2B5EF4-FFF2-40B4-BE49-F238E27FC236}">
                <a16:creationId xmlns:a16="http://schemas.microsoft.com/office/drawing/2014/main" id="{D8C6EF10-0984-E1EB-F3B0-A23CEA9227EE}"/>
              </a:ext>
            </a:extLst>
          </p:cNvPr>
          <p:cNvSpPr txBox="1">
            <a:spLocks noGrp="1"/>
          </p:cNvSpPr>
          <p:nvPr>
            <p:ph type="title"/>
          </p:nvPr>
        </p:nvSpPr>
        <p:spPr>
          <a:xfrm>
            <a:off x="1768314" y="2879100"/>
            <a:ext cx="9580032" cy="1246496"/>
          </a:xfrm>
          <a:prstGeom prst="rect">
            <a:avLst/>
          </a:prstGeom>
        </p:spPr>
        <p:txBody>
          <a:bodyPr vert="horz" wrap="square" lIns="0" tIns="15241" rIns="0" bIns="0" rtlCol="0">
            <a:spAutoFit/>
          </a:bodyPr>
          <a:lstStyle/>
          <a:p>
            <a:pPr marL="12701">
              <a:spcBef>
                <a:spcPts val="120"/>
              </a:spcBef>
            </a:pPr>
            <a:r>
              <a:rPr lang="ru-RU" sz="4000" spc="285" dirty="0"/>
              <a:t>Детерминанты лидерского потенциала</a:t>
            </a:r>
            <a:endParaRPr sz="4000" spc="405" dirty="0"/>
          </a:p>
        </p:txBody>
      </p:sp>
      <p:sp>
        <p:nvSpPr>
          <p:cNvPr id="4" name="object 4">
            <a:extLst>
              <a:ext uri="{FF2B5EF4-FFF2-40B4-BE49-F238E27FC236}">
                <a16:creationId xmlns:a16="http://schemas.microsoft.com/office/drawing/2014/main" id="{4CA3AD70-B42B-E22A-0A25-3926E56919BA}"/>
              </a:ext>
            </a:extLst>
          </p:cNvPr>
          <p:cNvSpPr txBox="1"/>
          <p:nvPr/>
        </p:nvSpPr>
        <p:spPr>
          <a:xfrm>
            <a:off x="1781015" y="4722781"/>
            <a:ext cx="10118086" cy="4435511"/>
          </a:xfrm>
          <a:prstGeom prst="rect">
            <a:avLst/>
          </a:prstGeom>
        </p:spPr>
        <p:txBody>
          <a:bodyPr vert="horz" wrap="square" lIns="0" tIns="11431" rIns="0" bIns="0" rtlCol="0">
            <a:spAutoFit/>
          </a:bodyPr>
          <a:lstStyle/>
          <a:p>
            <a:pPr marL="12701" marR="480743">
              <a:lnSpc>
                <a:spcPct val="121300"/>
              </a:lnSpc>
              <a:spcBef>
                <a:spcPts val="90"/>
              </a:spcBef>
            </a:pPr>
            <a:r>
              <a:rPr lang="ru-RU" sz="2400" spc="145" dirty="0">
                <a:solidFill>
                  <a:schemeClr val="tx1">
                    <a:lumMod val="75000"/>
                    <a:lumOff val="25000"/>
                  </a:schemeClr>
                </a:solidFill>
                <a:latin typeface="Arial"/>
                <a:cs typeface="Arial"/>
              </a:rPr>
              <a:t>Детерминированность лидерского потенциала исследователи рассматривают </a:t>
            </a:r>
            <a:r>
              <a:rPr lang="ru-RU" sz="2400" i="1" spc="145" dirty="0">
                <a:solidFill>
                  <a:schemeClr val="tx1">
                    <a:lumMod val="75000"/>
                    <a:lumOff val="25000"/>
                  </a:schemeClr>
                </a:solidFill>
                <a:latin typeface="Arial"/>
                <a:cs typeface="Arial"/>
              </a:rPr>
              <a:t>в трех аспектах</a:t>
            </a:r>
            <a:r>
              <a:rPr lang="ru-RU" sz="2400" spc="145" dirty="0">
                <a:solidFill>
                  <a:schemeClr val="tx1">
                    <a:lumMod val="75000"/>
                    <a:lumOff val="25000"/>
                  </a:schemeClr>
                </a:solidFill>
                <a:latin typeface="Arial"/>
                <a:cs typeface="Arial"/>
              </a:rPr>
              <a:t>, отражающих последовательность его формирования и развития: </a:t>
            </a:r>
          </a:p>
          <a:p>
            <a:pPr marL="12701" marR="480743">
              <a:lnSpc>
                <a:spcPct val="121300"/>
              </a:lnSpc>
              <a:spcBef>
                <a:spcPts val="90"/>
              </a:spcBef>
            </a:pPr>
            <a:endParaRPr lang="ru-RU" sz="2000" b="1" spc="145" dirty="0">
              <a:solidFill>
                <a:schemeClr val="tx1">
                  <a:lumMod val="75000"/>
                  <a:lumOff val="25000"/>
                </a:schemeClr>
              </a:solidFill>
              <a:latin typeface="Arial"/>
              <a:cs typeface="Arial"/>
            </a:endParaRPr>
          </a:p>
          <a:p>
            <a:pPr marL="12701" marR="480743">
              <a:lnSpc>
                <a:spcPct val="121300"/>
              </a:lnSpc>
              <a:spcBef>
                <a:spcPts val="90"/>
              </a:spcBef>
            </a:pPr>
            <a:r>
              <a:rPr lang="ru-RU" sz="2000" i="1" spc="145" dirty="0">
                <a:solidFill>
                  <a:schemeClr val="tx1">
                    <a:lumMod val="75000"/>
                    <a:lumOff val="25000"/>
                  </a:schemeClr>
                </a:solidFill>
                <a:latin typeface="Arial"/>
                <a:cs typeface="Arial"/>
              </a:rPr>
              <a:t>(</a:t>
            </a:r>
            <a:r>
              <a:rPr lang="ru-RU" sz="2000" i="1" spc="145" dirty="0" err="1">
                <a:solidFill>
                  <a:schemeClr val="tx1">
                    <a:lumMod val="75000"/>
                    <a:lumOff val="25000"/>
                  </a:schemeClr>
                </a:solidFill>
                <a:latin typeface="Arial"/>
                <a:cs typeface="Arial"/>
              </a:rPr>
              <a:t>Котрухова</a:t>
            </a:r>
            <a:r>
              <a:rPr lang="ru-RU" sz="2000" i="1" spc="145" dirty="0">
                <a:solidFill>
                  <a:schemeClr val="tx1">
                    <a:lumMod val="75000"/>
                    <a:lumOff val="25000"/>
                  </a:schemeClr>
                </a:solidFill>
                <a:latin typeface="Arial"/>
                <a:cs typeface="Arial"/>
              </a:rPr>
              <a:t>, 2009; Смирнова, </a:t>
            </a:r>
            <a:r>
              <a:rPr lang="ru-RU" sz="2000" i="1" spc="145" dirty="0" err="1">
                <a:solidFill>
                  <a:schemeClr val="tx1">
                    <a:lumMod val="75000"/>
                    <a:lumOff val="25000"/>
                  </a:schemeClr>
                </a:solidFill>
                <a:latin typeface="Arial"/>
                <a:cs typeface="Arial"/>
              </a:rPr>
              <a:t>Менлибаева</a:t>
            </a:r>
            <a:r>
              <a:rPr lang="ru-RU" sz="2000" i="1" spc="145" dirty="0">
                <a:solidFill>
                  <a:schemeClr val="tx1">
                    <a:lumMod val="75000"/>
                    <a:lumOff val="25000"/>
                  </a:schemeClr>
                </a:solidFill>
                <a:latin typeface="Arial"/>
                <a:cs typeface="Arial"/>
              </a:rPr>
              <a:t>, 2021)</a:t>
            </a:r>
          </a:p>
          <a:p>
            <a:pPr marL="12701" marR="480743">
              <a:lnSpc>
                <a:spcPct val="121300"/>
              </a:lnSpc>
              <a:spcBef>
                <a:spcPts val="90"/>
              </a:spcBef>
            </a:pPr>
            <a:endParaRPr lang="ru-RU" sz="2000" spc="145" dirty="0">
              <a:solidFill>
                <a:schemeClr val="tx1">
                  <a:lumMod val="75000"/>
                  <a:lumOff val="25000"/>
                </a:schemeClr>
              </a:solidFill>
              <a:latin typeface="Arial"/>
              <a:cs typeface="Arial"/>
            </a:endParaRPr>
          </a:p>
          <a:p>
            <a:pPr marL="12701" marR="480743">
              <a:lnSpc>
                <a:spcPct val="121300"/>
              </a:lnSpc>
              <a:spcBef>
                <a:spcPts val="90"/>
              </a:spcBef>
            </a:pPr>
            <a:endParaRPr lang="ru-RU" sz="2000" spc="145" dirty="0">
              <a:solidFill>
                <a:schemeClr val="tx1">
                  <a:lumMod val="75000"/>
                  <a:lumOff val="25000"/>
                </a:schemeClr>
              </a:solidFill>
              <a:latin typeface="Arial"/>
              <a:cs typeface="Arial"/>
            </a:endParaRPr>
          </a:p>
          <a:p>
            <a:pPr marL="12701" marR="480743">
              <a:lnSpc>
                <a:spcPct val="121300"/>
              </a:lnSpc>
              <a:spcBef>
                <a:spcPts val="90"/>
              </a:spcBef>
            </a:pPr>
            <a:r>
              <a:rPr lang="ru-RU" sz="2000" b="1" spc="145" dirty="0">
                <a:solidFill>
                  <a:schemeClr val="tx1">
                    <a:lumMod val="75000"/>
                    <a:lumOff val="25000"/>
                  </a:schemeClr>
                </a:solidFill>
                <a:latin typeface="Arial"/>
                <a:cs typeface="Arial"/>
              </a:rPr>
              <a:t>Реальный опыт лидерства и даже сам факт возможного лидерства </a:t>
            </a:r>
            <a:r>
              <a:rPr lang="ru-RU" sz="2000" spc="145" dirty="0">
                <a:solidFill>
                  <a:schemeClr val="tx1">
                    <a:lumMod val="75000"/>
                    <a:lumOff val="25000"/>
                  </a:schemeClr>
                </a:solidFill>
                <a:latin typeface="Arial"/>
                <a:cs typeface="Arial"/>
              </a:rPr>
              <a:t>(например, при ожидании назначения на руководящую должность), оказывают влияние на состояние лидерского потенциала. </a:t>
            </a:r>
          </a:p>
        </p:txBody>
      </p:sp>
      <p:sp>
        <p:nvSpPr>
          <p:cNvPr id="5" name="object 5">
            <a:extLst>
              <a:ext uri="{FF2B5EF4-FFF2-40B4-BE49-F238E27FC236}">
                <a16:creationId xmlns:a16="http://schemas.microsoft.com/office/drawing/2014/main" id="{F37D0468-2D74-A098-B763-967BAB1367AA}"/>
              </a:ext>
            </a:extLst>
          </p:cNvPr>
          <p:cNvSpPr/>
          <p:nvPr/>
        </p:nvSpPr>
        <p:spPr>
          <a:xfrm>
            <a:off x="18845321" y="10043357"/>
            <a:ext cx="370234" cy="375315"/>
          </a:xfrm>
          <a:custGeom>
            <a:avLst/>
            <a:gdLst/>
            <a:ahLst/>
            <a:cxnLst/>
            <a:rect l="l" t="t" r="r" b="b"/>
            <a:pathLst>
              <a:path w="370205" h="375284">
                <a:moveTo>
                  <a:pt x="184915" y="0"/>
                </a:moveTo>
                <a:lnTo>
                  <a:pt x="135759" y="6699"/>
                </a:lnTo>
                <a:lnTo>
                  <a:pt x="91586" y="25605"/>
                </a:lnTo>
                <a:lnTo>
                  <a:pt x="54161" y="54931"/>
                </a:lnTo>
                <a:lnTo>
                  <a:pt x="25247" y="92889"/>
                </a:lnTo>
                <a:lnTo>
                  <a:pt x="6605" y="137693"/>
                </a:lnTo>
                <a:lnTo>
                  <a:pt x="0" y="187554"/>
                </a:lnTo>
                <a:lnTo>
                  <a:pt x="6605" y="237412"/>
                </a:lnTo>
                <a:lnTo>
                  <a:pt x="25247" y="282214"/>
                </a:lnTo>
                <a:lnTo>
                  <a:pt x="54161" y="320173"/>
                </a:lnTo>
                <a:lnTo>
                  <a:pt x="91586" y="349501"/>
                </a:lnTo>
                <a:lnTo>
                  <a:pt x="135759" y="368408"/>
                </a:lnTo>
                <a:lnTo>
                  <a:pt x="184915" y="375108"/>
                </a:lnTo>
                <a:lnTo>
                  <a:pt x="234072" y="368408"/>
                </a:lnTo>
                <a:lnTo>
                  <a:pt x="278244" y="349501"/>
                </a:lnTo>
                <a:lnTo>
                  <a:pt x="315669" y="320173"/>
                </a:lnTo>
                <a:lnTo>
                  <a:pt x="344584" y="282214"/>
                </a:lnTo>
                <a:lnTo>
                  <a:pt x="363226" y="237412"/>
                </a:lnTo>
                <a:lnTo>
                  <a:pt x="369831" y="187554"/>
                </a:lnTo>
                <a:lnTo>
                  <a:pt x="363226" y="137693"/>
                </a:lnTo>
                <a:lnTo>
                  <a:pt x="344584" y="92889"/>
                </a:lnTo>
                <a:lnTo>
                  <a:pt x="315669" y="54931"/>
                </a:lnTo>
                <a:lnTo>
                  <a:pt x="278244" y="25605"/>
                </a:lnTo>
                <a:lnTo>
                  <a:pt x="234072" y="6699"/>
                </a:lnTo>
                <a:lnTo>
                  <a:pt x="184915" y="0"/>
                </a:lnTo>
                <a:close/>
              </a:path>
            </a:pathLst>
          </a:custGeom>
          <a:solidFill>
            <a:srgbClr val="17799A"/>
          </a:solidFill>
        </p:spPr>
        <p:txBody>
          <a:bodyPr wrap="square" lIns="0" tIns="0" rIns="0" bIns="0" rtlCol="0"/>
          <a:lstStyle/>
          <a:p>
            <a:endParaRPr/>
          </a:p>
        </p:txBody>
      </p:sp>
      <p:sp>
        <p:nvSpPr>
          <p:cNvPr id="6" name="object 6">
            <a:extLst>
              <a:ext uri="{FF2B5EF4-FFF2-40B4-BE49-F238E27FC236}">
                <a16:creationId xmlns:a16="http://schemas.microsoft.com/office/drawing/2014/main" id="{521F99A9-D197-D93C-9C96-5ED926713936}"/>
              </a:ext>
            </a:extLst>
          </p:cNvPr>
          <p:cNvSpPr txBox="1"/>
          <p:nvPr/>
        </p:nvSpPr>
        <p:spPr>
          <a:xfrm>
            <a:off x="18963311" y="10093373"/>
            <a:ext cx="133996" cy="237904"/>
          </a:xfrm>
          <a:prstGeom prst="rect">
            <a:avLst/>
          </a:prstGeom>
        </p:spPr>
        <p:txBody>
          <a:bodyPr vert="horz" wrap="square" lIns="0" tIns="14605" rIns="0" bIns="0" rtlCol="0">
            <a:spAutoFit/>
          </a:bodyPr>
          <a:lstStyle/>
          <a:p>
            <a:pPr marL="12701">
              <a:spcBef>
                <a:spcPts val="114"/>
              </a:spcBef>
            </a:pPr>
            <a:r>
              <a:rPr lang="ru-RU" sz="1450" b="1" spc="-50" dirty="0">
                <a:solidFill>
                  <a:srgbClr val="FFFFFF"/>
                </a:solidFill>
                <a:latin typeface="Arial"/>
                <a:cs typeface="Arial"/>
              </a:rPr>
              <a:t>3</a:t>
            </a:r>
            <a:endParaRPr sz="1450" dirty="0">
              <a:latin typeface="Arial"/>
              <a:cs typeface="Arial"/>
            </a:endParaRPr>
          </a:p>
        </p:txBody>
      </p:sp>
      <p:sp>
        <p:nvSpPr>
          <p:cNvPr id="27" name="object 27">
            <a:extLst>
              <a:ext uri="{FF2B5EF4-FFF2-40B4-BE49-F238E27FC236}">
                <a16:creationId xmlns:a16="http://schemas.microsoft.com/office/drawing/2014/main" id="{FD75A823-E80C-53E3-EDB1-745553138AAB}"/>
              </a:ext>
            </a:extLst>
          </p:cNvPr>
          <p:cNvSpPr txBox="1"/>
          <p:nvPr/>
        </p:nvSpPr>
        <p:spPr>
          <a:xfrm>
            <a:off x="12790935" y="4722944"/>
            <a:ext cx="6424619" cy="931731"/>
          </a:xfrm>
          <a:prstGeom prst="rect">
            <a:avLst/>
          </a:prstGeom>
        </p:spPr>
        <p:txBody>
          <a:bodyPr vert="horz" wrap="square" lIns="0" tIns="11431" rIns="0" bIns="0" rtlCol="0">
            <a:spAutoFit/>
          </a:bodyPr>
          <a:lstStyle/>
          <a:p>
            <a:pPr marL="12701" marR="5081">
              <a:lnSpc>
                <a:spcPct val="121300"/>
              </a:lnSpc>
              <a:spcBef>
                <a:spcPts val="90"/>
              </a:spcBef>
            </a:pPr>
            <a:r>
              <a:rPr lang="ru-RU" sz="1700" i="1" spc="185" dirty="0">
                <a:solidFill>
                  <a:schemeClr val="tx1">
                    <a:lumMod val="75000"/>
                    <a:lumOff val="25000"/>
                  </a:schemeClr>
                </a:solidFill>
                <a:latin typeface="Arial"/>
                <a:cs typeface="Arial"/>
              </a:rPr>
              <a:t>на основе заложенных качеств личности (темперамент, когнитивные способности, присущие индивиду с рождения черты характера); </a:t>
            </a:r>
          </a:p>
        </p:txBody>
      </p:sp>
      <p:sp>
        <p:nvSpPr>
          <p:cNvPr id="28" name="object 28">
            <a:extLst>
              <a:ext uri="{FF2B5EF4-FFF2-40B4-BE49-F238E27FC236}">
                <a16:creationId xmlns:a16="http://schemas.microsoft.com/office/drawing/2014/main" id="{A8067C8A-EF87-6B1D-D4E2-34C100B40F4C}"/>
              </a:ext>
            </a:extLst>
          </p:cNvPr>
          <p:cNvSpPr/>
          <p:nvPr/>
        </p:nvSpPr>
        <p:spPr>
          <a:xfrm>
            <a:off x="12236582" y="5030046"/>
            <a:ext cx="317525" cy="317525"/>
          </a:xfrm>
          <a:custGeom>
            <a:avLst/>
            <a:gdLst/>
            <a:ahLst/>
            <a:cxnLst/>
            <a:rect l="l" t="t" r="r" b="b"/>
            <a:pathLst>
              <a:path w="317500" h="317500">
                <a:moveTo>
                  <a:pt x="158497" y="0"/>
                </a:moveTo>
                <a:lnTo>
                  <a:pt x="108399" y="8080"/>
                </a:lnTo>
                <a:lnTo>
                  <a:pt x="64890" y="30580"/>
                </a:lnTo>
                <a:lnTo>
                  <a:pt x="30580" y="64890"/>
                </a:lnTo>
                <a:lnTo>
                  <a:pt x="8080" y="108399"/>
                </a:lnTo>
                <a:lnTo>
                  <a:pt x="0" y="158497"/>
                </a:lnTo>
                <a:lnTo>
                  <a:pt x="8080" y="208595"/>
                </a:lnTo>
                <a:lnTo>
                  <a:pt x="30580" y="252104"/>
                </a:lnTo>
                <a:lnTo>
                  <a:pt x="64890" y="286414"/>
                </a:lnTo>
                <a:lnTo>
                  <a:pt x="108399" y="308915"/>
                </a:lnTo>
                <a:lnTo>
                  <a:pt x="158497" y="316995"/>
                </a:lnTo>
                <a:lnTo>
                  <a:pt x="208595" y="308915"/>
                </a:lnTo>
                <a:lnTo>
                  <a:pt x="252104" y="286414"/>
                </a:lnTo>
                <a:lnTo>
                  <a:pt x="286414" y="252104"/>
                </a:lnTo>
                <a:lnTo>
                  <a:pt x="308915" y="208595"/>
                </a:lnTo>
                <a:lnTo>
                  <a:pt x="316995" y="158497"/>
                </a:lnTo>
                <a:lnTo>
                  <a:pt x="308915" y="108399"/>
                </a:lnTo>
                <a:lnTo>
                  <a:pt x="286414" y="64890"/>
                </a:lnTo>
                <a:lnTo>
                  <a:pt x="252104" y="30580"/>
                </a:lnTo>
                <a:lnTo>
                  <a:pt x="208595" y="8080"/>
                </a:lnTo>
                <a:lnTo>
                  <a:pt x="158497" y="0"/>
                </a:lnTo>
                <a:close/>
              </a:path>
            </a:pathLst>
          </a:custGeom>
          <a:solidFill>
            <a:srgbClr val="17799A"/>
          </a:solidFill>
        </p:spPr>
        <p:txBody>
          <a:bodyPr wrap="square" lIns="0" tIns="0" rIns="0" bIns="0" rtlCol="0"/>
          <a:lstStyle/>
          <a:p>
            <a:endParaRPr>
              <a:solidFill>
                <a:srgbClr val="17799A"/>
              </a:solidFill>
            </a:endParaRPr>
          </a:p>
        </p:txBody>
      </p:sp>
      <p:sp>
        <p:nvSpPr>
          <p:cNvPr id="31" name="object 31">
            <a:extLst>
              <a:ext uri="{FF2B5EF4-FFF2-40B4-BE49-F238E27FC236}">
                <a16:creationId xmlns:a16="http://schemas.microsoft.com/office/drawing/2014/main" id="{230D9D02-C7A3-AA20-19B2-A178C8D7008D}"/>
              </a:ext>
            </a:extLst>
          </p:cNvPr>
          <p:cNvSpPr txBox="1"/>
          <p:nvPr/>
        </p:nvSpPr>
        <p:spPr>
          <a:xfrm>
            <a:off x="12789234" y="6170384"/>
            <a:ext cx="6426320" cy="615169"/>
          </a:xfrm>
          <a:prstGeom prst="rect">
            <a:avLst/>
          </a:prstGeom>
        </p:spPr>
        <p:txBody>
          <a:bodyPr vert="horz" wrap="square" lIns="0" tIns="11431" rIns="0" bIns="0" rtlCol="0">
            <a:spAutoFit/>
          </a:bodyPr>
          <a:lstStyle/>
          <a:p>
            <a:pPr marL="12701" marR="5081">
              <a:lnSpc>
                <a:spcPct val="121300"/>
              </a:lnSpc>
              <a:spcBef>
                <a:spcPts val="90"/>
              </a:spcBef>
            </a:pPr>
            <a:r>
              <a:rPr lang="ru-RU" sz="1700" i="1" spc="145" dirty="0">
                <a:solidFill>
                  <a:schemeClr val="tx1">
                    <a:lumMod val="75000"/>
                    <a:lumOff val="25000"/>
                  </a:schemeClr>
                </a:solidFill>
                <a:latin typeface="Arial"/>
                <a:cs typeface="Arial"/>
              </a:rPr>
              <a:t>на основе обучения, становления ценностно-целевых установок и мотивации; </a:t>
            </a:r>
          </a:p>
        </p:txBody>
      </p:sp>
      <p:sp>
        <p:nvSpPr>
          <p:cNvPr id="32" name="object 32">
            <a:extLst>
              <a:ext uri="{FF2B5EF4-FFF2-40B4-BE49-F238E27FC236}">
                <a16:creationId xmlns:a16="http://schemas.microsoft.com/office/drawing/2014/main" id="{F5D82930-F14D-52B2-08E6-418F4911F5B2}"/>
              </a:ext>
            </a:extLst>
          </p:cNvPr>
          <p:cNvSpPr/>
          <p:nvPr/>
        </p:nvSpPr>
        <p:spPr>
          <a:xfrm>
            <a:off x="12236582" y="6319205"/>
            <a:ext cx="317525" cy="317525"/>
          </a:xfrm>
          <a:custGeom>
            <a:avLst/>
            <a:gdLst/>
            <a:ahLst/>
            <a:cxnLst/>
            <a:rect l="l" t="t" r="r" b="b"/>
            <a:pathLst>
              <a:path w="317500" h="317500">
                <a:moveTo>
                  <a:pt x="158497" y="0"/>
                </a:moveTo>
                <a:lnTo>
                  <a:pt x="108399" y="8080"/>
                </a:lnTo>
                <a:lnTo>
                  <a:pt x="64890" y="30580"/>
                </a:lnTo>
                <a:lnTo>
                  <a:pt x="30580" y="64890"/>
                </a:lnTo>
                <a:lnTo>
                  <a:pt x="8080" y="108399"/>
                </a:lnTo>
                <a:lnTo>
                  <a:pt x="0" y="158497"/>
                </a:lnTo>
                <a:lnTo>
                  <a:pt x="8080" y="208595"/>
                </a:lnTo>
                <a:lnTo>
                  <a:pt x="30580" y="252104"/>
                </a:lnTo>
                <a:lnTo>
                  <a:pt x="64890" y="286414"/>
                </a:lnTo>
                <a:lnTo>
                  <a:pt x="108399" y="308915"/>
                </a:lnTo>
                <a:lnTo>
                  <a:pt x="158497" y="316995"/>
                </a:lnTo>
                <a:lnTo>
                  <a:pt x="208595" y="308915"/>
                </a:lnTo>
                <a:lnTo>
                  <a:pt x="252104" y="286414"/>
                </a:lnTo>
                <a:lnTo>
                  <a:pt x="286414" y="252104"/>
                </a:lnTo>
                <a:lnTo>
                  <a:pt x="308915" y="208595"/>
                </a:lnTo>
                <a:lnTo>
                  <a:pt x="316995" y="158497"/>
                </a:lnTo>
                <a:lnTo>
                  <a:pt x="308915" y="108399"/>
                </a:lnTo>
                <a:lnTo>
                  <a:pt x="286414" y="64890"/>
                </a:lnTo>
                <a:lnTo>
                  <a:pt x="252104" y="30580"/>
                </a:lnTo>
                <a:lnTo>
                  <a:pt x="208595" y="8080"/>
                </a:lnTo>
                <a:lnTo>
                  <a:pt x="158497" y="0"/>
                </a:lnTo>
                <a:close/>
              </a:path>
            </a:pathLst>
          </a:custGeom>
          <a:solidFill>
            <a:srgbClr val="17799A"/>
          </a:solidFill>
        </p:spPr>
        <p:txBody>
          <a:bodyPr wrap="square" lIns="0" tIns="0" rIns="0" bIns="0" rtlCol="0"/>
          <a:lstStyle/>
          <a:p>
            <a:endParaRPr/>
          </a:p>
        </p:txBody>
      </p:sp>
      <p:sp>
        <p:nvSpPr>
          <p:cNvPr id="33" name="object 33">
            <a:extLst>
              <a:ext uri="{FF2B5EF4-FFF2-40B4-BE49-F238E27FC236}">
                <a16:creationId xmlns:a16="http://schemas.microsoft.com/office/drawing/2014/main" id="{B1D20C36-6226-7AD8-4E62-EEEAA3ED552C}"/>
              </a:ext>
            </a:extLst>
          </p:cNvPr>
          <p:cNvSpPr txBox="1"/>
          <p:nvPr/>
        </p:nvSpPr>
        <p:spPr>
          <a:xfrm>
            <a:off x="12789235" y="7301262"/>
            <a:ext cx="6426319" cy="931731"/>
          </a:xfrm>
          <a:prstGeom prst="rect">
            <a:avLst/>
          </a:prstGeom>
        </p:spPr>
        <p:txBody>
          <a:bodyPr vert="horz" wrap="square" lIns="0" tIns="11431" rIns="0" bIns="0" rtlCol="0">
            <a:spAutoFit/>
          </a:bodyPr>
          <a:lstStyle/>
          <a:p>
            <a:pPr marL="12701" marR="5081">
              <a:lnSpc>
                <a:spcPct val="121300"/>
              </a:lnSpc>
              <a:spcBef>
                <a:spcPts val="90"/>
              </a:spcBef>
            </a:pPr>
            <a:r>
              <a:rPr lang="ru-RU" sz="1700" i="1" spc="145" dirty="0">
                <a:solidFill>
                  <a:schemeClr val="tx1">
                    <a:lumMod val="75000"/>
                    <a:lumOff val="25000"/>
                  </a:schemeClr>
                </a:solidFill>
                <a:latin typeface="Arial"/>
                <a:cs typeface="Arial"/>
              </a:rPr>
              <a:t>на основе опыта профессионального становления, совместной деятельности, управленческих компетенций и лидерских навыков </a:t>
            </a:r>
            <a:endParaRPr lang="ru-RU" sz="1700" spc="145" dirty="0">
              <a:solidFill>
                <a:schemeClr val="tx1">
                  <a:lumMod val="75000"/>
                  <a:lumOff val="25000"/>
                </a:schemeClr>
              </a:solidFill>
              <a:latin typeface="Arial"/>
              <a:cs typeface="Arial"/>
            </a:endParaRPr>
          </a:p>
        </p:txBody>
      </p:sp>
      <p:sp>
        <p:nvSpPr>
          <p:cNvPr id="34" name="object 34">
            <a:extLst>
              <a:ext uri="{FF2B5EF4-FFF2-40B4-BE49-F238E27FC236}">
                <a16:creationId xmlns:a16="http://schemas.microsoft.com/office/drawing/2014/main" id="{9BC630C2-6D8B-1732-9C09-5665C4E8ABCA}"/>
              </a:ext>
            </a:extLst>
          </p:cNvPr>
          <p:cNvSpPr/>
          <p:nvPr/>
        </p:nvSpPr>
        <p:spPr>
          <a:xfrm>
            <a:off x="12236582" y="7608364"/>
            <a:ext cx="317525" cy="317525"/>
          </a:xfrm>
          <a:custGeom>
            <a:avLst/>
            <a:gdLst/>
            <a:ahLst/>
            <a:cxnLst/>
            <a:rect l="l" t="t" r="r" b="b"/>
            <a:pathLst>
              <a:path w="317500" h="317500">
                <a:moveTo>
                  <a:pt x="158497" y="0"/>
                </a:moveTo>
                <a:lnTo>
                  <a:pt x="108399" y="8080"/>
                </a:lnTo>
                <a:lnTo>
                  <a:pt x="64890" y="30580"/>
                </a:lnTo>
                <a:lnTo>
                  <a:pt x="30580" y="64890"/>
                </a:lnTo>
                <a:lnTo>
                  <a:pt x="8080" y="108399"/>
                </a:lnTo>
                <a:lnTo>
                  <a:pt x="0" y="158497"/>
                </a:lnTo>
                <a:lnTo>
                  <a:pt x="8080" y="208595"/>
                </a:lnTo>
                <a:lnTo>
                  <a:pt x="30580" y="252104"/>
                </a:lnTo>
                <a:lnTo>
                  <a:pt x="64890" y="286414"/>
                </a:lnTo>
                <a:lnTo>
                  <a:pt x="108399" y="308915"/>
                </a:lnTo>
                <a:lnTo>
                  <a:pt x="158497" y="316995"/>
                </a:lnTo>
                <a:lnTo>
                  <a:pt x="208595" y="308915"/>
                </a:lnTo>
                <a:lnTo>
                  <a:pt x="252104" y="286414"/>
                </a:lnTo>
                <a:lnTo>
                  <a:pt x="286414" y="252104"/>
                </a:lnTo>
                <a:lnTo>
                  <a:pt x="308915" y="208595"/>
                </a:lnTo>
                <a:lnTo>
                  <a:pt x="316995" y="158497"/>
                </a:lnTo>
                <a:lnTo>
                  <a:pt x="308915" y="108399"/>
                </a:lnTo>
                <a:lnTo>
                  <a:pt x="286414" y="64890"/>
                </a:lnTo>
                <a:lnTo>
                  <a:pt x="252104" y="30580"/>
                </a:lnTo>
                <a:lnTo>
                  <a:pt x="208595" y="8080"/>
                </a:lnTo>
                <a:lnTo>
                  <a:pt x="158497" y="0"/>
                </a:lnTo>
                <a:close/>
              </a:path>
            </a:pathLst>
          </a:custGeom>
          <a:solidFill>
            <a:srgbClr val="17799A"/>
          </a:solidFill>
        </p:spPr>
        <p:txBody>
          <a:bodyPr wrap="square" lIns="0" tIns="0" rIns="0" bIns="0" rtlCol="0"/>
          <a:lstStyle/>
          <a:p>
            <a:endParaRPr/>
          </a:p>
        </p:txBody>
      </p:sp>
      <p:grpSp>
        <p:nvGrpSpPr>
          <p:cNvPr id="8" name="Группа 7">
            <a:extLst>
              <a:ext uri="{FF2B5EF4-FFF2-40B4-BE49-F238E27FC236}">
                <a16:creationId xmlns:a16="http://schemas.microsoft.com/office/drawing/2014/main" id="{824320DD-B7A5-0F95-CEFB-D5770D9D63F0}"/>
              </a:ext>
            </a:extLst>
          </p:cNvPr>
          <p:cNvGrpSpPr/>
          <p:nvPr/>
        </p:nvGrpSpPr>
        <p:grpSpPr>
          <a:xfrm>
            <a:off x="1781015" y="439939"/>
            <a:ext cx="17547684" cy="999705"/>
            <a:chOff x="1781015" y="439939"/>
            <a:chExt cx="17547684" cy="999705"/>
          </a:xfrm>
        </p:grpSpPr>
        <p:sp>
          <p:nvSpPr>
            <p:cNvPr id="35" name="object 35">
              <a:extLst>
                <a:ext uri="{FF2B5EF4-FFF2-40B4-BE49-F238E27FC236}">
                  <a16:creationId xmlns:a16="http://schemas.microsoft.com/office/drawing/2014/main" id="{85ECECBC-2E96-8500-659C-54F38CBDD5FF}"/>
                </a:ext>
              </a:extLst>
            </p:cNvPr>
            <p:cNvSpPr/>
            <p:nvPr/>
          </p:nvSpPr>
          <p:spPr>
            <a:xfrm>
              <a:off x="1781015" y="1293135"/>
              <a:ext cx="2175348" cy="45723"/>
            </a:xfrm>
            <a:custGeom>
              <a:avLst/>
              <a:gdLst/>
              <a:ahLst/>
              <a:cxnLst/>
              <a:rect l="l" t="t" r="r" b="b"/>
              <a:pathLst>
                <a:path w="1902460">
                  <a:moveTo>
                    <a:pt x="0" y="0"/>
                  </a:moveTo>
                  <a:lnTo>
                    <a:pt x="1901973" y="0"/>
                  </a:lnTo>
                </a:path>
              </a:pathLst>
            </a:custGeom>
            <a:ln w="93190">
              <a:solidFill>
                <a:srgbClr val="17799A"/>
              </a:solidFill>
            </a:ln>
          </p:spPr>
          <p:txBody>
            <a:bodyPr wrap="square" lIns="0" tIns="0" rIns="0" bIns="0" rtlCol="0"/>
            <a:lstStyle/>
            <a:p>
              <a:endParaRPr/>
            </a:p>
          </p:txBody>
        </p:sp>
        <p:sp>
          <p:nvSpPr>
            <p:cNvPr id="36" name="object 36">
              <a:extLst>
                <a:ext uri="{FF2B5EF4-FFF2-40B4-BE49-F238E27FC236}">
                  <a16:creationId xmlns:a16="http://schemas.microsoft.com/office/drawing/2014/main" id="{B64ACC3B-E861-BD20-561A-BFCE712139DA}"/>
                </a:ext>
              </a:extLst>
            </p:cNvPr>
            <p:cNvSpPr txBox="1"/>
            <p:nvPr/>
          </p:nvSpPr>
          <p:spPr>
            <a:xfrm>
              <a:off x="1781015" y="892073"/>
              <a:ext cx="9338629" cy="201338"/>
            </a:xfrm>
            <a:prstGeom prst="rect">
              <a:avLst/>
            </a:prstGeom>
          </p:spPr>
          <p:txBody>
            <a:bodyPr vert="horz" wrap="square" lIns="0" tIns="16511" rIns="0" bIns="0" rtlCol="0">
              <a:spAutoFit/>
            </a:bodyPr>
            <a:lstStyle/>
            <a:p>
              <a:pPr marL="12701">
                <a:spcBef>
                  <a:spcPts val="130"/>
                </a:spcBef>
              </a:pPr>
              <a:r>
                <a:rPr lang="ru-RU" sz="1200" cap="all" spc="300" dirty="0">
                  <a:latin typeface="Arial"/>
                  <a:cs typeface="Arial"/>
                </a:rPr>
                <a:t>Лидерский потенциал: состояние и перспективы исследований</a:t>
              </a:r>
            </a:p>
          </p:txBody>
        </p:sp>
        <p:grpSp>
          <p:nvGrpSpPr>
            <p:cNvPr id="7" name="Группа 6">
              <a:extLst>
                <a:ext uri="{FF2B5EF4-FFF2-40B4-BE49-F238E27FC236}">
                  <a16:creationId xmlns:a16="http://schemas.microsoft.com/office/drawing/2014/main" id="{ABD0D0B9-5E3E-F865-E3A2-F828004EA51F}"/>
                </a:ext>
              </a:extLst>
            </p:cNvPr>
            <p:cNvGrpSpPr/>
            <p:nvPr/>
          </p:nvGrpSpPr>
          <p:grpSpPr>
            <a:xfrm>
              <a:off x="10738644" y="439939"/>
              <a:ext cx="8590055" cy="999705"/>
              <a:chOff x="10818237" y="369805"/>
              <a:chExt cx="8590055" cy="999705"/>
            </a:xfrm>
          </p:grpSpPr>
          <p:sp>
            <p:nvSpPr>
              <p:cNvPr id="38" name="TextBox 37">
                <a:extLst>
                  <a:ext uri="{FF2B5EF4-FFF2-40B4-BE49-F238E27FC236}">
                    <a16:creationId xmlns:a16="http://schemas.microsoft.com/office/drawing/2014/main" id="{5F625755-6D47-4616-CC72-8A3F50262322}"/>
                  </a:ext>
                </a:extLst>
              </p:cNvPr>
              <p:cNvSpPr txBox="1"/>
              <p:nvPr/>
            </p:nvSpPr>
            <p:spPr>
              <a:xfrm>
                <a:off x="10818237" y="390592"/>
                <a:ext cx="4444063" cy="923330"/>
              </a:xfrm>
              <a:prstGeom prst="rect">
                <a:avLst/>
              </a:prstGeom>
              <a:noFill/>
            </p:spPr>
            <p:txBody>
              <a:bodyPr wrap="square">
                <a:spAutoFit/>
              </a:bodyPr>
              <a:lstStyle/>
              <a:p>
                <a:pPr algn="r"/>
                <a:r>
                  <a:rPr lang="ru-RU" dirty="0">
                    <a:solidFill>
                      <a:schemeClr val="bg1">
                        <a:lumMod val="50000"/>
                      </a:schemeClr>
                    </a:solidFill>
                  </a:rPr>
                  <a:t>Международная научная конференция</a:t>
                </a:r>
              </a:p>
              <a:p>
                <a:pPr algn="r"/>
                <a:r>
                  <a:rPr lang="ru-RU" b="1" dirty="0">
                    <a:solidFill>
                      <a:schemeClr val="bg1">
                        <a:lumMod val="50000"/>
                      </a:schemeClr>
                    </a:solidFill>
                    <a:latin typeface="Arial" panose="020B0604020202020204" pitchFamily="34" charset="0"/>
                    <a:cs typeface="Arial" panose="020B0604020202020204" pitchFamily="34" charset="0"/>
                  </a:rPr>
                  <a:t>Наука для государственного </a:t>
                </a:r>
              </a:p>
              <a:p>
                <a:pPr algn="r"/>
                <a:r>
                  <a:rPr lang="ru-RU" b="1" dirty="0">
                    <a:solidFill>
                      <a:schemeClr val="bg1">
                        <a:lumMod val="50000"/>
                      </a:schemeClr>
                    </a:solidFill>
                    <a:latin typeface="Arial" panose="020B0604020202020204" pitchFamily="34" charset="0"/>
                    <a:cs typeface="Arial" panose="020B0604020202020204" pitchFamily="34" charset="0"/>
                  </a:rPr>
                  <a:t>управления в России</a:t>
                </a:r>
              </a:p>
            </p:txBody>
          </p:sp>
          <p:pic>
            <p:nvPicPr>
              <p:cNvPr id="41" name="Рисунок 40" descr="Изображение выглядит как снимок экрана, Графика, графический дизайн, круг&#10;&#10;Автоматически созданное описание">
                <a:extLst>
                  <a:ext uri="{FF2B5EF4-FFF2-40B4-BE49-F238E27FC236}">
                    <a16:creationId xmlns:a16="http://schemas.microsoft.com/office/drawing/2014/main" id="{20EE62E4-86CF-3FF0-F871-204CB5A8153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58907" y="396460"/>
                <a:ext cx="552078" cy="973050"/>
              </a:xfrm>
              <a:prstGeom prst="rect">
                <a:avLst/>
              </a:prstGeom>
            </p:spPr>
          </p:pic>
          <p:sp>
            <p:nvSpPr>
              <p:cNvPr id="20" name="TextBox 19">
                <a:extLst>
                  <a:ext uri="{FF2B5EF4-FFF2-40B4-BE49-F238E27FC236}">
                    <a16:creationId xmlns:a16="http://schemas.microsoft.com/office/drawing/2014/main" id="{81A0E3E1-9B20-BFE6-0787-9202AB903146}"/>
                  </a:ext>
                </a:extLst>
              </p:cNvPr>
              <p:cNvSpPr txBox="1"/>
              <p:nvPr/>
            </p:nvSpPr>
            <p:spPr>
              <a:xfrm>
                <a:off x="15902815" y="369805"/>
                <a:ext cx="3505477" cy="923330"/>
              </a:xfrm>
              <a:prstGeom prst="rect">
                <a:avLst/>
              </a:prstGeom>
              <a:noFill/>
            </p:spPr>
            <p:txBody>
              <a:bodyPr wrap="square">
                <a:spAutoFit/>
              </a:bodyPr>
              <a:lstStyle/>
              <a:p>
                <a:pPr algn="l"/>
                <a:r>
                  <a:rPr lang="ru-RU" b="1" dirty="0">
                    <a:solidFill>
                      <a:srgbClr val="005E75"/>
                    </a:solidFill>
                    <a:latin typeface="Arial" panose="020B0604020202020204" pitchFamily="34" charset="0"/>
                    <a:cs typeface="Arial" panose="020B0604020202020204" pitchFamily="34" charset="0"/>
                  </a:rPr>
                  <a:t>секция «Государственное и муниципальное управление: региональная повестка»</a:t>
                </a:r>
              </a:p>
            </p:txBody>
          </p:sp>
        </p:grpSp>
      </p:grpSp>
    </p:spTree>
    <p:extLst>
      <p:ext uri="{BB962C8B-B14F-4D97-AF65-F5344CB8AC3E}">
        <p14:creationId xmlns:p14="http://schemas.microsoft.com/office/powerpoint/2010/main" val="3922842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A751163-76E8-81BF-185A-E352AD40F17C}"/>
            </a:ext>
          </a:extLst>
        </p:cNvPr>
        <p:cNvGrpSpPr/>
        <p:nvPr/>
      </p:nvGrpSpPr>
      <p:grpSpPr>
        <a:xfrm>
          <a:off x="0" y="0"/>
          <a:ext cx="0" cy="0"/>
          <a:chOff x="0" y="0"/>
          <a:chExt cx="0" cy="0"/>
        </a:xfrm>
      </p:grpSpPr>
      <p:sp>
        <p:nvSpPr>
          <p:cNvPr id="2" name="object 2">
            <a:extLst>
              <a:ext uri="{FF2B5EF4-FFF2-40B4-BE49-F238E27FC236}">
                <a16:creationId xmlns:a16="http://schemas.microsoft.com/office/drawing/2014/main" id="{9BCE126B-71A4-6B79-CF3B-D8586C025B9B}"/>
              </a:ext>
            </a:extLst>
          </p:cNvPr>
          <p:cNvSpPr>
            <a:spLocks noGrp="1" noRot="1" noMove="1" noResize="1" noEditPoints="1" noAdjustHandles="1" noChangeArrowheads="1" noChangeShapeType="1"/>
          </p:cNvSpPr>
          <p:nvPr/>
        </p:nvSpPr>
        <p:spPr>
          <a:xfrm>
            <a:off x="0" y="189"/>
            <a:ext cx="20105688" cy="11309608"/>
          </a:xfrm>
          <a:custGeom>
            <a:avLst/>
            <a:gdLst/>
            <a:ahLst/>
            <a:cxnLst/>
            <a:rect l="l" t="t" r="r" b="b"/>
            <a:pathLst>
              <a:path w="20104100" h="11308715">
                <a:moveTo>
                  <a:pt x="20104099" y="0"/>
                </a:moveTo>
                <a:lnTo>
                  <a:pt x="0" y="0"/>
                </a:lnTo>
                <a:lnTo>
                  <a:pt x="0" y="11308556"/>
                </a:lnTo>
                <a:lnTo>
                  <a:pt x="20104099" y="11308556"/>
                </a:lnTo>
                <a:lnTo>
                  <a:pt x="20104099" y="0"/>
                </a:lnTo>
                <a:close/>
              </a:path>
            </a:pathLst>
          </a:custGeom>
          <a:solidFill>
            <a:srgbClr val="F4F4F4"/>
          </a:solidFill>
        </p:spPr>
        <p:txBody>
          <a:bodyPr wrap="square" lIns="0" tIns="0" rIns="0" bIns="0" rtlCol="0"/>
          <a:lstStyle/>
          <a:p>
            <a:endParaRPr lang="ru-RU" dirty="0"/>
          </a:p>
        </p:txBody>
      </p:sp>
      <p:sp>
        <p:nvSpPr>
          <p:cNvPr id="5" name="object 5">
            <a:extLst>
              <a:ext uri="{FF2B5EF4-FFF2-40B4-BE49-F238E27FC236}">
                <a16:creationId xmlns:a16="http://schemas.microsoft.com/office/drawing/2014/main" id="{26A13883-4FEE-1E0A-3764-21CE28729C3A}"/>
              </a:ext>
            </a:extLst>
          </p:cNvPr>
          <p:cNvSpPr/>
          <p:nvPr/>
        </p:nvSpPr>
        <p:spPr>
          <a:xfrm>
            <a:off x="18845321" y="10043357"/>
            <a:ext cx="370234" cy="375315"/>
          </a:xfrm>
          <a:custGeom>
            <a:avLst/>
            <a:gdLst/>
            <a:ahLst/>
            <a:cxnLst/>
            <a:rect l="l" t="t" r="r" b="b"/>
            <a:pathLst>
              <a:path w="370205" h="375284">
                <a:moveTo>
                  <a:pt x="184915" y="0"/>
                </a:moveTo>
                <a:lnTo>
                  <a:pt x="135759" y="6699"/>
                </a:lnTo>
                <a:lnTo>
                  <a:pt x="91586" y="25605"/>
                </a:lnTo>
                <a:lnTo>
                  <a:pt x="54161" y="54931"/>
                </a:lnTo>
                <a:lnTo>
                  <a:pt x="25247" y="92889"/>
                </a:lnTo>
                <a:lnTo>
                  <a:pt x="6605" y="137693"/>
                </a:lnTo>
                <a:lnTo>
                  <a:pt x="0" y="187554"/>
                </a:lnTo>
                <a:lnTo>
                  <a:pt x="6605" y="237412"/>
                </a:lnTo>
                <a:lnTo>
                  <a:pt x="25247" y="282214"/>
                </a:lnTo>
                <a:lnTo>
                  <a:pt x="54161" y="320173"/>
                </a:lnTo>
                <a:lnTo>
                  <a:pt x="91586" y="349501"/>
                </a:lnTo>
                <a:lnTo>
                  <a:pt x="135759" y="368408"/>
                </a:lnTo>
                <a:lnTo>
                  <a:pt x="184915" y="375108"/>
                </a:lnTo>
                <a:lnTo>
                  <a:pt x="234072" y="368408"/>
                </a:lnTo>
                <a:lnTo>
                  <a:pt x="278244" y="349501"/>
                </a:lnTo>
                <a:lnTo>
                  <a:pt x="315669" y="320173"/>
                </a:lnTo>
                <a:lnTo>
                  <a:pt x="344584" y="282214"/>
                </a:lnTo>
                <a:lnTo>
                  <a:pt x="363226" y="237412"/>
                </a:lnTo>
                <a:lnTo>
                  <a:pt x="369831" y="187554"/>
                </a:lnTo>
                <a:lnTo>
                  <a:pt x="363226" y="137693"/>
                </a:lnTo>
                <a:lnTo>
                  <a:pt x="344584" y="92889"/>
                </a:lnTo>
                <a:lnTo>
                  <a:pt x="315669" y="54931"/>
                </a:lnTo>
                <a:lnTo>
                  <a:pt x="278244" y="25605"/>
                </a:lnTo>
                <a:lnTo>
                  <a:pt x="234072" y="6699"/>
                </a:lnTo>
                <a:lnTo>
                  <a:pt x="184915" y="0"/>
                </a:lnTo>
                <a:close/>
              </a:path>
            </a:pathLst>
          </a:custGeom>
          <a:solidFill>
            <a:srgbClr val="17799A"/>
          </a:solidFill>
        </p:spPr>
        <p:txBody>
          <a:bodyPr wrap="square" lIns="0" tIns="0" rIns="0" bIns="0" rtlCol="0"/>
          <a:lstStyle/>
          <a:p>
            <a:endParaRPr/>
          </a:p>
        </p:txBody>
      </p:sp>
      <p:sp>
        <p:nvSpPr>
          <p:cNvPr id="6" name="object 6">
            <a:extLst>
              <a:ext uri="{FF2B5EF4-FFF2-40B4-BE49-F238E27FC236}">
                <a16:creationId xmlns:a16="http://schemas.microsoft.com/office/drawing/2014/main" id="{ED3E5DC6-B26A-8DFA-0820-11855245504A}"/>
              </a:ext>
            </a:extLst>
          </p:cNvPr>
          <p:cNvSpPr txBox="1"/>
          <p:nvPr/>
        </p:nvSpPr>
        <p:spPr>
          <a:xfrm>
            <a:off x="18963311" y="10093373"/>
            <a:ext cx="133996" cy="237886"/>
          </a:xfrm>
          <a:prstGeom prst="rect">
            <a:avLst/>
          </a:prstGeom>
        </p:spPr>
        <p:txBody>
          <a:bodyPr vert="horz" wrap="square" lIns="0" tIns="14605" rIns="0" bIns="0" rtlCol="0">
            <a:spAutoFit/>
          </a:bodyPr>
          <a:lstStyle/>
          <a:p>
            <a:pPr marL="12701">
              <a:spcBef>
                <a:spcPts val="114"/>
              </a:spcBef>
            </a:pPr>
            <a:r>
              <a:rPr lang="ru-RU" sz="1450" b="1" spc="-50" dirty="0">
                <a:solidFill>
                  <a:srgbClr val="FFFFFF"/>
                </a:solidFill>
                <a:latin typeface="Arial"/>
                <a:cs typeface="Arial"/>
              </a:rPr>
              <a:t>4</a:t>
            </a:r>
            <a:endParaRPr sz="1450" dirty="0">
              <a:latin typeface="Arial"/>
              <a:cs typeface="Arial"/>
            </a:endParaRPr>
          </a:p>
        </p:txBody>
      </p:sp>
      <p:sp>
        <p:nvSpPr>
          <p:cNvPr id="9" name="Placeholder Demo Text">
            <a:extLst>
              <a:ext uri="{FF2B5EF4-FFF2-40B4-BE49-F238E27FC236}">
                <a16:creationId xmlns:a16="http://schemas.microsoft.com/office/drawing/2014/main" id="{222D46EE-194F-B2AE-949A-1BEDA9BA90CA}"/>
              </a:ext>
            </a:extLst>
          </p:cNvPr>
          <p:cNvSpPr txBox="1"/>
          <p:nvPr/>
        </p:nvSpPr>
        <p:spPr>
          <a:xfrm>
            <a:off x="10433844" y="2315978"/>
            <a:ext cx="8763794" cy="12311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spAutoFit/>
          </a:bodyPr>
          <a:lstStyle>
            <a:lvl1pPr algn="l">
              <a:defRPr sz="8000" b="0">
                <a:solidFill>
                  <a:srgbClr val="242423"/>
                </a:solidFill>
                <a:latin typeface="Montserrat Bold"/>
                <a:ea typeface="Montserrat Bold"/>
                <a:cs typeface="Montserrat Bold"/>
                <a:sym typeface="Montserrat Bold"/>
              </a:defRPr>
            </a:lvl1pPr>
          </a:lstStyle>
          <a:p>
            <a:r>
              <a:rPr lang="ru-RU" sz="4000" b="1" dirty="0">
                <a:latin typeface="Arial" panose="020B0604020202020204" pitchFamily="34" charset="0"/>
                <a:cs typeface="Arial" panose="020B0604020202020204" pitchFamily="34" charset="0"/>
              </a:rPr>
              <a:t>Лидерство как потенциальное свойство личности </a:t>
            </a:r>
            <a:endParaRPr lang="en-US" sz="4000" b="1" dirty="0">
              <a:latin typeface="Arial" panose="020B0604020202020204" pitchFamily="34" charset="0"/>
              <a:cs typeface="Arial" panose="020B0604020202020204" pitchFamily="34" charset="0"/>
            </a:endParaRPr>
          </a:p>
        </p:txBody>
      </p:sp>
      <p:sp>
        <p:nvSpPr>
          <p:cNvPr id="10" name="Lorem ipsum dolor sit amet, consectetur adipiscing elit, sed do eiusmod tempor incididunt ut labore et dolore magna aliqua. Arcu dictum varius duis at consectetur lorem donec. Volutpat maecenas volutpat blandit aliquam. Egestas quis ipsum suspendisse ult">
            <a:extLst>
              <a:ext uri="{FF2B5EF4-FFF2-40B4-BE49-F238E27FC236}">
                <a16:creationId xmlns:a16="http://schemas.microsoft.com/office/drawing/2014/main" id="{1921AD9B-F862-B835-4304-BBA50712926C}"/>
              </a:ext>
            </a:extLst>
          </p:cNvPr>
          <p:cNvSpPr txBox="1"/>
          <p:nvPr/>
        </p:nvSpPr>
        <p:spPr>
          <a:xfrm>
            <a:off x="10367871" y="4352823"/>
            <a:ext cx="8763794" cy="3721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a:spAutoFit/>
          </a:bodyPr>
          <a:lstStyle>
            <a:lvl1pPr algn="l" defTabSz="457200">
              <a:lnSpc>
                <a:spcPct val="120000"/>
              </a:lnSpc>
              <a:defRPr sz="2200" b="0">
                <a:solidFill>
                  <a:srgbClr val="7F8189"/>
                </a:solidFill>
                <a:latin typeface="Arial"/>
                <a:ea typeface="Arial"/>
                <a:cs typeface="Arial"/>
                <a:sym typeface="Arial"/>
              </a:defRPr>
            </a:lvl1pPr>
          </a:lstStyle>
          <a:p>
            <a:pPr algn="just">
              <a:defRPr sz="2200" b="0">
                <a:solidFill>
                  <a:srgbClr val="7F8189"/>
                </a:solidFill>
                <a:latin typeface="Arial"/>
                <a:ea typeface="Arial"/>
                <a:cs typeface="Arial"/>
                <a:sym typeface="Arial"/>
              </a:defRPr>
            </a:pPr>
            <a:r>
              <a:rPr lang="ru-RU" b="1" dirty="0">
                <a:solidFill>
                  <a:schemeClr val="tx1">
                    <a:lumMod val="75000"/>
                    <a:lumOff val="25000"/>
                  </a:schemeClr>
                </a:solidFill>
                <a:latin typeface="Arial" panose="020B0604020202020204" pitchFamily="34" charset="0"/>
                <a:cs typeface="Arial" panose="020B0604020202020204" pitchFamily="34" charset="0"/>
              </a:rPr>
              <a:t>Лидерский потенциал </a:t>
            </a:r>
            <a:r>
              <a:rPr lang="ru-RU" dirty="0">
                <a:solidFill>
                  <a:schemeClr val="tx1">
                    <a:lumMod val="75000"/>
                    <a:lumOff val="25000"/>
                  </a:schemeClr>
                </a:solidFill>
                <a:latin typeface="Arial" panose="020B0604020202020204" pitchFamily="34" charset="0"/>
                <a:cs typeface="Arial" panose="020B0604020202020204" pitchFamily="34" charset="0"/>
              </a:rPr>
              <a:t>– это напряженность между актуальными ресурсами личности, связанными со способностями к управлению людьми, характерологическими особенностями и компетенциями, позволяющими успешно реализовать роли и функции лидера в группе, и возможностями использования этих ресурсов, обусловленными подходящей для проявления лидерства ситуацией, благорасположением основной части группы, мотивационными, ценностными и целевыми устремлениями личности потенциального лидера.</a:t>
            </a:r>
          </a:p>
        </p:txBody>
      </p:sp>
      <p:grpSp>
        <p:nvGrpSpPr>
          <p:cNvPr id="22" name="Группа 21">
            <a:extLst>
              <a:ext uri="{FF2B5EF4-FFF2-40B4-BE49-F238E27FC236}">
                <a16:creationId xmlns:a16="http://schemas.microsoft.com/office/drawing/2014/main" id="{167AE5ED-BA37-4C4D-92EE-AFC7F872D193}"/>
              </a:ext>
            </a:extLst>
          </p:cNvPr>
          <p:cNvGrpSpPr/>
          <p:nvPr/>
        </p:nvGrpSpPr>
        <p:grpSpPr>
          <a:xfrm>
            <a:off x="1781015" y="439939"/>
            <a:ext cx="17547684" cy="999705"/>
            <a:chOff x="1781015" y="439939"/>
            <a:chExt cx="17547684" cy="999705"/>
          </a:xfrm>
        </p:grpSpPr>
        <p:sp>
          <p:nvSpPr>
            <p:cNvPr id="25" name="object 35">
              <a:extLst>
                <a:ext uri="{FF2B5EF4-FFF2-40B4-BE49-F238E27FC236}">
                  <a16:creationId xmlns:a16="http://schemas.microsoft.com/office/drawing/2014/main" id="{13AB7670-FE4B-4718-9A55-BC8AA7A6DE8A}"/>
                </a:ext>
              </a:extLst>
            </p:cNvPr>
            <p:cNvSpPr/>
            <p:nvPr/>
          </p:nvSpPr>
          <p:spPr>
            <a:xfrm>
              <a:off x="1781015" y="1293135"/>
              <a:ext cx="2175348" cy="45723"/>
            </a:xfrm>
            <a:custGeom>
              <a:avLst/>
              <a:gdLst/>
              <a:ahLst/>
              <a:cxnLst/>
              <a:rect l="l" t="t" r="r" b="b"/>
              <a:pathLst>
                <a:path w="1902460">
                  <a:moveTo>
                    <a:pt x="0" y="0"/>
                  </a:moveTo>
                  <a:lnTo>
                    <a:pt x="1901973" y="0"/>
                  </a:lnTo>
                </a:path>
              </a:pathLst>
            </a:custGeom>
            <a:ln w="93190">
              <a:solidFill>
                <a:srgbClr val="17799A"/>
              </a:solidFill>
            </a:ln>
          </p:spPr>
          <p:txBody>
            <a:bodyPr wrap="square" lIns="0" tIns="0" rIns="0" bIns="0" rtlCol="0"/>
            <a:lstStyle/>
            <a:p>
              <a:endParaRPr/>
            </a:p>
          </p:txBody>
        </p:sp>
        <p:grpSp>
          <p:nvGrpSpPr>
            <p:cNvPr id="27" name="Группа 26">
              <a:extLst>
                <a:ext uri="{FF2B5EF4-FFF2-40B4-BE49-F238E27FC236}">
                  <a16:creationId xmlns:a16="http://schemas.microsoft.com/office/drawing/2014/main" id="{5A01012F-00AF-4E21-8068-CC499B7C0B2D}"/>
                </a:ext>
              </a:extLst>
            </p:cNvPr>
            <p:cNvGrpSpPr/>
            <p:nvPr/>
          </p:nvGrpSpPr>
          <p:grpSpPr>
            <a:xfrm>
              <a:off x="10738644" y="439939"/>
              <a:ext cx="8590055" cy="999705"/>
              <a:chOff x="10818237" y="369805"/>
              <a:chExt cx="8590055" cy="999705"/>
            </a:xfrm>
          </p:grpSpPr>
          <p:sp>
            <p:nvSpPr>
              <p:cNvPr id="28" name="TextBox 27">
                <a:extLst>
                  <a:ext uri="{FF2B5EF4-FFF2-40B4-BE49-F238E27FC236}">
                    <a16:creationId xmlns:a16="http://schemas.microsoft.com/office/drawing/2014/main" id="{D4D217B6-96EA-4F93-A5C1-93B7FFDCFA7A}"/>
                  </a:ext>
                </a:extLst>
              </p:cNvPr>
              <p:cNvSpPr txBox="1"/>
              <p:nvPr/>
            </p:nvSpPr>
            <p:spPr>
              <a:xfrm>
                <a:off x="10818237" y="390592"/>
                <a:ext cx="4444063" cy="923330"/>
              </a:xfrm>
              <a:prstGeom prst="rect">
                <a:avLst/>
              </a:prstGeom>
              <a:noFill/>
            </p:spPr>
            <p:txBody>
              <a:bodyPr wrap="square">
                <a:spAutoFit/>
              </a:bodyPr>
              <a:lstStyle/>
              <a:p>
                <a:pPr algn="r"/>
                <a:r>
                  <a:rPr lang="ru-RU" dirty="0">
                    <a:solidFill>
                      <a:schemeClr val="bg1">
                        <a:lumMod val="50000"/>
                      </a:schemeClr>
                    </a:solidFill>
                  </a:rPr>
                  <a:t>Международная научная конференция</a:t>
                </a:r>
              </a:p>
              <a:p>
                <a:pPr algn="r"/>
                <a:r>
                  <a:rPr lang="ru-RU" b="1" dirty="0">
                    <a:solidFill>
                      <a:schemeClr val="bg1">
                        <a:lumMod val="50000"/>
                      </a:schemeClr>
                    </a:solidFill>
                    <a:latin typeface="Arial" panose="020B0604020202020204" pitchFamily="34" charset="0"/>
                    <a:cs typeface="Arial" panose="020B0604020202020204" pitchFamily="34" charset="0"/>
                  </a:rPr>
                  <a:t>Наука для государственного </a:t>
                </a:r>
              </a:p>
              <a:p>
                <a:pPr algn="r"/>
                <a:r>
                  <a:rPr lang="ru-RU" b="1" dirty="0">
                    <a:solidFill>
                      <a:schemeClr val="bg1">
                        <a:lumMod val="50000"/>
                      </a:schemeClr>
                    </a:solidFill>
                    <a:latin typeface="Arial" panose="020B0604020202020204" pitchFamily="34" charset="0"/>
                    <a:cs typeface="Arial" panose="020B0604020202020204" pitchFamily="34" charset="0"/>
                  </a:rPr>
                  <a:t>управления в России</a:t>
                </a:r>
              </a:p>
            </p:txBody>
          </p:sp>
          <p:pic>
            <p:nvPicPr>
              <p:cNvPr id="29" name="Рисунок 28" descr="Изображение выглядит как снимок экрана, Графика, графический дизайн, круг&#10;&#10;Автоматически созданное описание">
                <a:extLst>
                  <a:ext uri="{FF2B5EF4-FFF2-40B4-BE49-F238E27FC236}">
                    <a16:creationId xmlns:a16="http://schemas.microsoft.com/office/drawing/2014/main" id="{9D264D8E-6730-4DC0-9418-9692D9A11B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58907" y="396460"/>
                <a:ext cx="552078" cy="973050"/>
              </a:xfrm>
              <a:prstGeom prst="rect">
                <a:avLst/>
              </a:prstGeom>
            </p:spPr>
          </p:pic>
          <p:sp>
            <p:nvSpPr>
              <p:cNvPr id="30" name="TextBox 29">
                <a:extLst>
                  <a:ext uri="{FF2B5EF4-FFF2-40B4-BE49-F238E27FC236}">
                    <a16:creationId xmlns:a16="http://schemas.microsoft.com/office/drawing/2014/main" id="{FC40AA72-7BFF-43A6-A782-1719401FEFA1}"/>
                  </a:ext>
                </a:extLst>
              </p:cNvPr>
              <p:cNvSpPr txBox="1"/>
              <p:nvPr/>
            </p:nvSpPr>
            <p:spPr>
              <a:xfrm>
                <a:off x="15902815" y="369805"/>
                <a:ext cx="3505477" cy="923330"/>
              </a:xfrm>
              <a:prstGeom prst="rect">
                <a:avLst/>
              </a:prstGeom>
              <a:noFill/>
            </p:spPr>
            <p:txBody>
              <a:bodyPr wrap="square">
                <a:spAutoFit/>
              </a:bodyPr>
              <a:lstStyle/>
              <a:p>
                <a:pPr algn="l"/>
                <a:r>
                  <a:rPr lang="ru-RU" b="1" dirty="0">
                    <a:solidFill>
                      <a:srgbClr val="005E75"/>
                    </a:solidFill>
                    <a:latin typeface="Arial" panose="020B0604020202020204" pitchFamily="34" charset="0"/>
                    <a:cs typeface="Arial" panose="020B0604020202020204" pitchFamily="34" charset="0"/>
                  </a:rPr>
                  <a:t>секция «Государственное и муниципальное управление: региональная повестка»</a:t>
                </a:r>
              </a:p>
            </p:txBody>
          </p:sp>
        </p:grpSp>
      </p:grpSp>
      <p:pic>
        <p:nvPicPr>
          <p:cNvPr id="4" name="Рисунок 3">
            <a:extLst>
              <a:ext uri="{FF2B5EF4-FFF2-40B4-BE49-F238E27FC236}">
                <a16:creationId xmlns:a16="http://schemas.microsoft.com/office/drawing/2014/main" id="{8FEAE806-78C5-360A-B7C1-4D103DF0BC41}"/>
              </a:ext>
            </a:extLst>
          </p:cNvPr>
          <p:cNvPicPr>
            <a:picLocks noChangeAspect="1"/>
          </p:cNvPicPr>
          <p:nvPr/>
        </p:nvPicPr>
        <p:blipFill>
          <a:blip r:embed="rId4"/>
          <a:stretch>
            <a:fillRect/>
          </a:stretch>
        </p:blipFill>
        <p:spPr>
          <a:xfrm>
            <a:off x="289018" y="3228374"/>
            <a:ext cx="9448800" cy="5795138"/>
          </a:xfrm>
          <a:prstGeom prst="rect">
            <a:avLst/>
          </a:prstGeom>
        </p:spPr>
      </p:pic>
      <p:sp>
        <p:nvSpPr>
          <p:cNvPr id="8" name="object 36">
            <a:extLst>
              <a:ext uri="{FF2B5EF4-FFF2-40B4-BE49-F238E27FC236}">
                <a16:creationId xmlns:a16="http://schemas.microsoft.com/office/drawing/2014/main" id="{812C8FD2-5054-10DE-0C6A-8EBB65008EF4}"/>
              </a:ext>
            </a:extLst>
          </p:cNvPr>
          <p:cNvSpPr txBox="1"/>
          <p:nvPr/>
        </p:nvSpPr>
        <p:spPr>
          <a:xfrm>
            <a:off x="1781015" y="892073"/>
            <a:ext cx="9338629" cy="201338"/>
          </a:xfrm>
          <a:prstGeom prst="rect">
            <a:avLst/>
          </a:prstGeom>
        </p:spPr>
        <p:txBody>
          <a:bodyPr vert="horz" wrap="square" lIns="0" tIns="16511" rIns="0" bIns="0" rtlCol="0">
            <a:spAutoFit/>
          </a:bodyPr>
          <a:lstStyle/>
          <a:p>
            <a:pPr marL="12701">
              <a:spcBef>
                <a:spcPts val="130"/>
              </a:spcBef>
            </a:pPr>
            <a:r>
              <a:rPr lang="ru-RU" sz="1200" cap="all" spc="300" dirty="0">
                <a:latin typeface="Arial"/>
                <a:cs typeface="Arial"/>
              </a:rPr>
              <a:t>Лидерский потенциал: состояние и перспективы исследований</a:t>
            </a:r>
          </a:p>
        </p:txBody>
      </p:sp>
      <p:sp>
        <p:nvSpPr>
          <p:cNvPr id="16" name="Lorem ipsum dolor sit amet, consectetur adipiscing elit, sed do eiusmod tempor incididunt ut labore et dolore magna aliqua. Arcu dictum varius duis at consectetur lorem donec. Volutpat maecenas volutpat blandit aliquam. Egestas quis ipsum suspendisse ult">
            <a:extLst>
              <a:ext uri="{FF2B5EF4-FFF2-40B4-BE49-F238E27FC236}">
                <a16:creationId xmlns:a16="http://schemas.microsoft.com/office/drawing/2014/main" id="{E3121BB7-C0E1-CAC8-D114-61FC485FD81B}"/>
              </a:ext>
            </a:extLst>
          </p:cNvPr>
          <p:cNvSpPr txBox="1"/>
          <p:nvPr/>
        </p:nvSpPr>
        <p:spPr>
          <a:xfrm>
            <a:off x="1061244" y="9208876"/>
            <a:ext cx="16078994" cy="8073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a:spAutoFit/>
          </a:bodyPr>
          <a:lstStyle>
            <a:lvl1pPr algn="l" defTabSz="457200">
              <a:lnSpc>
                <a:spcPct val="120000"/>
              </a:lnSpc>
              <a:defRPr sz="2200" b="0">
                <a:solidFill>
                  <a:srgbClr val="7F8189"/>
                </a:solidFill>
                <a:latin typeface="Arial"/>
                <a:ea typeface="Arial"/>
                <a:cs typeface="Arial"/>
                <a:sym typeface="Arial"/>
              </a:defRPr>
            </a:lvl1pPr>
          </a:lstStyle>
          <a:p>
            <a:pPr>
              <a:defRPr sz="2200" b="0">
                <a:solidFill>
                  <a:srgbClr val="7F8189"/>
                </a:solidFill>
                <a:latin typeface="Arial"/>
                <a:ea typeface="Arial"/>
                <a:cs typeface="Arial"/>
                <a:sym typeface="Arial"/>
              </a:defRPr>
            </a:pPr>
            <a:r>
              <a:rPr lang="ru-RU" sz="2000" b="1" dirty="0">
                <a:solidFill>
                  <a:schemeClr val="tx1">
                    <a:lumMod val="75000"/>
                    <a:lumOff val="25000"/>
                  </a:schemeClr>
                </a:solidFill>
                <a:latin typeface="Arial" panose="020B0604020202020204" pitchFamily="34" charset="0"/>
                <a:cs typeface="Arial" panose="020B0604020202020204" pitchFamily="34" charset="0"/>
              </a:rPr>
              <a:t>Рисунок. Схема развития потенциального свойства системы </a:t>
            </a:r>
          </a:p>
          <a:p>
            <a:pPr>
              <a:defRPr sz="2200" b="0">
                <a:solidFill>
                  <a:srgbClr val="7F8189"/>
                </a:solidFill>
                <a:latin typeface="Arial"/>
                <a:ea typeface="Arial"/>
                <a:cs typeface="Arial"/>
                <a:sym typeface="Arial"/>
              </a:defRPr>
            </a:pPr>
            <a:r>
              <a:rPr lang="ru-RU" sz="2000" dirty="0">
                <a:solidFill>
                  <a:schemeClr val="tx1">
                    <a:lumMod val="75000"/>
                    <a:lumOff val="25000"/>
                  </a:schemeClr>
                </a:solidFill>
                <a:latin typeface="Arial" panose="020B0604020202020204" pitchFamily="34" charset="0"/>
                <a:cs typeface="Arial" panose="020B0604020202020204" pitchFamily="34" charset="0"/>
              </a:rPr>
              <a:t>(Комаров, 2023)</a:t>
            </a:r>
          </a:p>
        </p:txBody>
      </p:sp>
    </p:spTree>
    <p:extLst>
      <p:ext uri="{BB962C8B-B14F-4D97-AF65-F5344CB8AC3E}">
        <p14:creationId xmlns:p14="http://schemas.microsoft.com/office/powerpoint/2010/main" val="2355002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A751163-76E8-81BF-185A-E352AD40F17C}"/>
            </a:ext>
          </a:extLst>
        </p:cNvPr>
        <p:cNvGrpSpPr/>
        <p:nvPr/>
      </p:nvGrpSpPr>
      <p:grpSpPr>
        <a:xfrm>
          <a:off x="0" y="0"/>
          <a:ext cx="0" cy="0"/>
          <a:chOff x="0" y="0"/>
          <a:chExt cx="0" cy="0"/>
        </a:xfrm>
      </p:grpSpPr>
      <p:sp>
        <p:nvSpPr>
          <p:cNvPr id="5" name="object 5">
            <a:extLst>
              <a:ext uri="{FF2B5EF4-FFF2-40B4-BE49-F238E27FC236}">
                <a16:creationId xmlns:a16="http://schemas.microsoft.com/office/drawing/2014/main" id="{26A13883-4FEE-1E0A-3764-21CE28729C3A}"/>
              </a:ext>
            </a:extLst>
          </p:cNvPr>
          <p:cNvSpPr/>
          <p:nvPr/>
        </p:nvSpPr>
        <p:spPr>
          <a:xfrm>
            <a:off x="18845321" y="10043357"/>
            <a:ext cx="370234" cy="375315"/>
          </a:xfrm>
          <a:custGeom>
            <a:avLst/>
            <a:gdLst/>
            <a:ahLst/>
            <a:cxnLst/>
            <a:rect l="l" t="t" r="r" b="b"/>
            <a:pathLst>
              <a:path w="370205" h="375284">
                <a:moveTo>
                  <a:pt x="184915" y="0"/>
                </a:moveTo>
                <a:lnTo>
                  <a:pt x="135759" y="6699"/>
                </a:lnTo>
                <a:lnTo>
                  <a:pt x="91586" y="25605"/>
                </a:lnTo>
                <a:lnTo>
                  <a:pt x="54161" y="54931"/>
                </a:lnTo>
                <a:lnTo>
                  <a:pt x="25247" y="92889"/>
                </a:lnTo>
                <a:lnTo>
                  <a:pt x="6605" y="137693"/>
                </a:lnTo>
                <a:lnTo>
                  <a:pt x="0" y="187554"/>
                </a:lnTo>
                <a:lnTo>
                  <a:pt x="6605" y="237412"/>
                </a:lnTo>
                <a:lnTo>
                  <a:pt x="25247" y="282214"/>
                </a:lnTo>
                <a:lnTo>
                  <a:pt x="54161" y="320173"/>
                </a:lnTo>
                <a:lnTo>
                  <a:pt x="91586" y="349501"/>
                </a:lnTo>
                <a:lnTo>
                  <a:pt x="135759" y="368408"/>
                </a:lnTo>
                <a:lnTo>
                  <a:pt x="184915" y="375108"/>
                </a:lnTo>
                <a:lnTo>
                  <a:pt x="234072" y="368408"/>
                </a:lnTo>
                <a:lnTo>
                  <a:pt x="278244" y="349501"/>
                </a:lnTo>
                <a:lnTo>
                  <a:pt x="315669" y="320173"/>
                </a:lnTo>
                <a:lnTo>
                  <a:pt x="344584" y="282214"/>
                </a:lnTo>
                <a:lnTo>
                  <a:pt x="363226" y="237412"/>
                </a:lnTo>
                <a:lnTo>
                  <a:pt x="369831" y="187554"/>
                </a:lnTo>
                <a:lnTo>
                  <a:pt x="363226" y="137693"/>
                </a:lnTo>
                <a:lnTo>
                  <a:pt x="344584" y="92889"/>
                </a:lnTo>
                <a:lnTo>
                  <a:pt x="315669" y="54931"/>
                </a:lnTo>
                <a:lnTo>
                  <a:pt x="278244" y="25605"/>
                </a:lnTo>
                <a:lnTo>
                  <a:pt x="234072" y="6699"/>
                </a:lnTo>
                <a:lnTo>
                  <a:pt x="184915" y="0"/>
                </a:lnTo>
                <a:close/>
              </a:path>
            </a:pathLst>
          </a:custGeom>
          <a:solidFill>
            <a:srgbClr val="17799A"/>
          </a:solidFill>
        </p:spPr>
        <p:txBody>
          <a:bodyPr wrap="square" lIns="0" tIns="0" rIns="0" bIns="0" rtlCol="0"/>
          <a:lstStyle/>
          <a:p>
            <a:endParaRPr/>
          </a:p>
        </p:txBody>
      </p:sp>
      <p:sp>
        <p:nvSpPr>
          <p:cNvPr id="6" name="object 6">
            <a:extLst>
              <a:ext uri="{FF2B5EF4-FFF2-40B4-BE49-F238E27FC236}">
                <a16:creationId xmlns:a16="http://schemas.microsoft.com/office/drawing/2014/main" id="{ED3E5DC6-B26A-8DFA-0820-11855245504A}"/>
              </a:ext>
            </a:extLst>
          </p:cNvPr>
          <p:cNvSpPr txBox="1"/>
          <p:nvPr/>
        </p:nvSpPr>
        <p:spPr>
          <a:xfrm>
            <a:off x="18963311" y="10093373"/>
            <a:ext cx="133996" cy="237886"/>
          </a:xfrm>
          <a:prstGeom prst="rect">
            <a:avLst/>
          </a:prstGeom>
        </p:spPr>
        <p:txBody>
          <a:bodyPr vert="horz" wrap="square" lIns="0" tIns="14605" rIns="0" bIns="0" rtlCol="0">
            <a:spAutoFit/>
          </a:bodyPr>
          <a:lstStyle/>
          <a:p>
            <a:pPr marL="12701">
              <a:spcBef>
                <a:spcPts val="114"/>
              </a:spcBef>
            </a:pPr>
            <a:r>
              <a:rPr lang="ru-RU" sz="1450" b="1" spc="-50" dirty="0">
                <a:solidFill>
                  <a:srgbClr val="FFFFFF"/>
                </a:solidFill>
                <a:latin typeface="Arial"/>
                <a:cs typeface="Arial"/>
              </a:rPr>
              <a:t>5</a:t>
            </a:r>
            <a:endParaRPr sz="1450" dirty="0">
              <a:latin typeface="Arial"/>
              <a:cs typeface="Arial"/>
            </a:endParaRPr>
          </a:p>
        </p:txBody>
      </p:sp>
      <p:sp>
        <p:nvSpPr>
          <p:cNvPr id="9" name="Placeholder Demo Text">
            <a:extLst>
              <a:ext uri="{FF2B5EF4-FFF2-40B4-BE49-F238E27FC236}">
                <a16:creationId xmlns:a16="http://schemas.microsoft.com/office/drawing/2014/main" id="{222D46EE-194F-B2AE-949A-1BEDA9BA90CA}"/>
              </a:ext>
            </a:extLst>
          </p:cNvPr>
          <p:cNvSpPr txBox="1"/>
          <p:nvPr/>
        </p:nvSpPr>
        <p:spPr>
          <a:xfrm>
            <a:off x="1787928" y="2405961"/>
            <a:ext cx="8763794" cy="12311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a:spAutoFit/>
          </a:bodyPr>
          <a:lstStyle>
            <a:lvl1pPr algn="l">
              <a:defRPr sz="8000" b="0">
                <a:solidFill>
                  <a:srgbClr val="242423"/>
                </a:solidFill>
                <a:latin typeface="Montserrat Bold"/>
                <a:ea typeface="Montserrat Bold"/>
                <a:cs typeface="Montserrat Bold"/>
                <a:sym typeface="Montserrat Bold"/>
              </a:defRPr>
            </a:lvl1pPr>
          </a:lstStyle>
          <a:p>
            <a:r>
              <a:rPr lang="ru-RU" sz="4000" b="1" dirty="0">
                <a:latin typeface="Arial" panose="020B0604020202020204" pitchFamily="34" charset="0"/>
                <a:cs typeface="Arial" panose="020B0604020202020204" pitchFamily="34" charset="0"/>
              </a:rPr>
              <a:t>Направленности реализации лидерского потенциала</a:t>
            </a:r>
            <a:endParaRPr lang="en-US" sz="4000" b="1" dirty="0">
              <a:latin typeface="Arial" panose="020B0604020202020204" pitchFamily="34" charset="0"/>
              <a:cs typeface="Arial" panose="020B0604020202020204" pitchFamily="34" charset="0"/>
            </a:endParaRPr>
          </a:p>
        </p:txBody>
      </p:sp>
      <p:sp>
        <p:nvSpPr>
          <p:cNvPr id="10" name="Lorem ipsum dolor sit amet, consectetur adipiscing elit, sed do eiusmod tempor incididunt ut labore et dolore magna aliqua. Arcu dictum varius duis at consectetur lorem donec. Volutpat maecenas volutpat blandit aliquam. Egestas quis ipsum suspendisse ult">
            <a:extLst>
              <a:ext uri="{FF2B5EF4-FFF2-40B4-BE49-F238E27FC236}">
                <a16:creationId xmlns:a16="http://schemas.microsoft.com/office/drawing/2014/main" id="{1921AD9B-F862-B835-4304-BBA50712926C}"/>
              </a:ext>
            </a:extLst>
          </p:cNvPr>
          <p:cNvSpPr txBox="1"/>
          <p:nvPr/>
        </p:nvSpPr>
        <p:spPr>
          <a:xfrm>
            <a:off x="1781015" y="3960086"/>
            <a:ext cx="12158029" cy="20965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a:spAutoFit/>
          </a:bodyPr>
          <a:lstStyle>
            <a:lvl1pPr algn="l" defTabSz="457200">
              <a:lnSpc>
                <a:spcPct val="120000"/>
              </a:lnSpc>
              <a:defRPr sz="2200" b="0">
                <a:solidFill>
                  <a:srgbClr val="7F8189"/>
                </a:solidFill>
                <a:latin typeface="Arial"/>
                <a:ea typeface="Arial"/>
                <a:cs typeface="Arial"/>
                <a:sym typeface="Arial"/>
              </a:defRPr>
            </a:lvl1pPr>
          </a:lstStyle>
          <a:p>
            <a:pPr>
              <a:defRPr sz="2200" b="0">
                <a:solidFill>
                  <a:srgbClr val="7F8189"/>
                </a:solidFill>
                <a:latin typeface="Arial"/>
                <a:ea typeface="Arial"/>
                <a:cs typeface="Arial"/>
                <a:sym typeface="Arial"/>
              </a:defRPr>
            </a:pPr>
            <a:r>
              <a:rPr lang="ru-RU" dirty="0">
                <a:solidFill>
                  <a:schemeClr val="tx1">
                    <a:lumMod val="75000"/>
                    <a:lumOff val="25000"/>
                  </a:schemeClr>
                </a:solidFill>
                <a:latin typeface="Arial" panose="020B0604020202020204" pitchFamily="34" charset="0"/>
                <a:cs typeface="Arial" panose="020B0604020202020204" pitchFamily="34" charset="0"/>
              </a:rPr>
              <a:t>Направленности реализации лидерского потенциала мы определяем на основе различных источников мотивации к лидерству, которые могут иметь противоположные векторы – </a:t>
            </a:r>
          </a:p>
          <a:p>
            <a:pPr>
              <a:defRPr sz="2200" b="0">
                <a:solidFill>
                  <a:srgbClr val="7F8189"/>
                </a:solidFill>
                <a:latin typeface="Arial"/>
                <a:ea typeface="Arial"/>
                <a:cs typeface="Arial"/>
                <a:sym typeface="Arial"/>
              </a:defRPr>
            </a:pPr>
            <a:r>
              <a:rPr lang="ru-RU" b="1" dirty="0">
                <a:solidFill>
                  <a:schemeClr val="tx1">
                    <a:lumMod val="75000"/>
                    <a:lumOff val="25000"/>
                  </a:schemeClr>
                </a:solidFill>
                <a:latin typeface="Arial" panose="020B0604020202020204" pitchFamily="34" charset="0"/>
                <a:cs typeface="Arial" panose="020B0604020202020204" pitchFamily="34" charset="0"/>
              </a:rPr>
              <a:t>конструктивный</a:t>
            </a:r>
            <a:r>
              <a:rPr lang="ru-RU" dirty="0">
                <a:solidFill>
                  <a:schemeClr val="tx1">
                    <a:lumMod val="75000"/>
                    <a:lumOff val="25000"/>
                  </a:schemeClr>
                </a:solidFill>
                <a:latin typeface="Arial" panose="020B0604020202020204" pitchFamily="34" charset="0"/>
                <a:cs typeface="Arial" panose="020B0604020202020204" pitchFamily="34" charset="0"/>
              </a:rPr>
              <a:t> или </a:t>
            </a:r>
            <a:r>
              <a:rPr lang="ru-RU" b="1" dirty="0">
                <a:solidFill>
                  <a:schemeClr val="tx1">
                    <a:lumMod val="75000"/>
                    <a:lumOff val="25000"/>
                  </a:schemeClr>
                </a:solidFill>
                <a:latin typeface="Arial" panose="020B0604020202020204" pitchFamily="34" charset="0"/>
                <a:cs typeface="Arial" panose="020B0604020202020204" pitchFamily="34" charset="0"/>
              </a:rPr>
              <a:t>деструктивный</a:t>
            </a:r>
            <a:r>
              <a:rPr lang="ru-RU" dirty="0">
                <a:solidFill>
                  <a:schemeClr val="tx1">
                    <a:lumMod val="75000"/>
                    <a:lumOff val="25000"/>
                  </a:schemeClr>
                </a:solidFill>
                <a:latin typeface="Arial" panose="020B0604020202020204" pitchFamily="34" charset="0"/>
                <a:cs typeface="Arial" panose="020B0604020202020204" pitchFamily="34" charset="0"/>
              </a:rPr>
              <a:t>, </a:t>
            </a:r>
          </a:p>
          <a:p>
            <a:pPr>
              <a:defRPr sz="2200" b="0">
                <a:solidFill>
                  <a:srgbClr val="7F8189"/>
                </a:solidFill>
                <a:latin typeface="Arial"/>
                <a:ea typeface="Arial"/>
                <a:cs typeface="Arial"/>
                <a:sym typeface="Arial"/>
              </a:defRPr>
            </a:pPr>
            <a:r>
              <a:rPr lang="ru-RU" dirty="0">
                <a:solidFill>
                  <a:schemeClr val="tx1">
                    <a:lumMod val="75000"/>
                    <a:lumOff val="25000"/>
                  </a:schemeClr>
                </a:solidFill>
                <a:latin typeface="Arial" panose="020B0604020202020204" pitchFamily="34" charset="0"/>
                <a:cs typeface="Arial" panose="020B0604020202020204" pitchFamily="34" charset="0"/>
              </a:rPr>
              <a:t>в зависимости от отличительных личностных черт,  характеристик, особенностей личностного становления.</a:t>
            </a:r>
          </a:p>
        </p:txBody>
      </p:sp>
      <p:grpSp>
        <p:nvGrpSpPr>
          <p:cNvPr id="22" name="Группа 21">
            <a:extLst>
              <a:ext uri="{FF2B5EF4-FFF2-40B4-BE49-F238E27FC236}">
                <a16:creationId xmlns:a16="http://schemas.microsoft.com/office/drawing/2014/main" id="{167AE5ED-BA37-4C4D-92EE-AFC7F872D193}"/>
              </a:ext>
            </a:extLst>
          </p:cNvPr>
          <p:cNvGrpSpPr/>
          <p:nvPr/>
        </p:nvGrpSpPr>
        <p:grpSpPr>
          <a:xfrm>
            <a:off x="1781015" y="439939"/>
            <a:ext cx="17547684" cy="999705"/>
            <a:chOff x="1781015" y="439939"/>
            <a:chExt cx="17547684" cy="999705"/>
          </a:xfrm>
        </p:grpSpPr>
        <p:sp>
          <p:nvSpPr>
            <p:cNvPr id="25" name="object 35">
              <a:extLst>
                <a:ext uri="{FF2B5EF4-FFF2-40B4-BE49-F238E27FC236}">
                  <a16:creationId xmlns:a16="http://schemas.microsoft.com/office/drawing/2014/main" id="{13AB7670-FE4B-4718-9A55-BC8AA7A6DE8A}"/>
                </a:ext>
              </a:extLst>
            </p:cNvPr>
            <p:cNvSpPr/>
            <p:nvPr/>
          </p:nvSpPr>
          <p:spPr>
            <a:xfrm>
              <a:off x="1781015" y="1293135"/>
              <a:ext cx="2175348" cy="45723"/>
            </a:xfrm>
            <a:custGeom>
              <a:avLst/>
              <a:gdLst/>
              <a:ahLst/>
              <a:cxnLst/>
              <a:rect l="l" t="t" r="r" b="b"/>
              <a:pathLst>
                <a:path w="1902460">
                  <a:moveTo>
                    <a:pt x="0" y="0"/>
                  </a:moveTo>
                  <a:lnTo>
                    <a:pt x="1901973" y="0"/>
                  </a:lnTo>
                </a:path>
              </a:pathLst>
            </a:custGeom>
            <a:ln w="93190">
              <a:solidFill>
                <a:srgbClr val="17799A"/>
              </a:solidFill>
            </a:ln>
          </p:spPr>
          <p:txBody>
            <a:bodyPr wrap="square" lIns="0" tIns="0" rIns="0" bIns="0" rtlCol="0"/>
            <a:lstStyle/>
            <a:p>
              <a:endParaRPr/>
            </a:p>
          </p:txBody>
        </p:sp>
        <p:grpSp>
          <p:nvGrpSpPr>
            <p:cNvPr id="27" name="Группа 26">
              <a:extLst>
                <a:ext uri="{FF2B5EF4-FFF2-40B4-BE49-F238E27FC236}">
                  <a16:creationId xmlns:a16="http://schemas.microsoft.com/office/drawing/2014/main" id="{5A01012F-00AF-4E21-8068-CC499B7C0B2D}"/>
                </a:ext>
              </a:extLst>
            </p:cNvPr>
            <p:cNvGrpSpPr/>
            <p:nvPr/>
          </p:nvGrpSpPr>
          <p:grpSpPr>
            <a:xfrm>
              <a:off x="10738644" y="439939"/>
              <a:ext cx="8590055" cy="999705"/>
              <a:chOff x="10818237" y="369805"/>
              <a:chExt cx="8590055" cy="999705"/>
            </a:xfrm>
          </p:grpSpPr>
          <p:sp>
            <p:nvSpPr>
              <p:cNvPr id="28" name="TextBox 27">
                <a:extLst>
                  <a:ext uri="{FF2B5EF4-FFF2-40B4-BE49-F238E27FC236}">
                    <a16:creationId xmlns:a16="http://schemas.microsoft.com/office/drawing/2014/main" id="{D4D217B6-96EA-4F93-A5C1-93B7FFDCFA7A}"/>
                  </a:ext>
                </a:extLst>
              </p:cNvPr>
              <p:cNvSpPr txBox="1"/>
              <p:nvPr/>
            </p:nvSpPr>
            <p:spPr>
              <a:xfrm>
                <a:off x="10818237" y="390592"/>
                <a:ext cx="4444063" cy="923330"/>
              </a:xfrm>
              <a:prstGeom prst="rect">
                <a:avLst/>
              </a:prstGeom>
              <a:noFill/>
            </p:spPr>
            <p:txBody>
              <a:bodyPr wrap="square">
                <a:spAutoFit/>
              </a:bodyPr>
              <a:lstStyle/>
              <a:p>
                <a:pPr algn="r"/>
                <a:r>
                  <a:rPr lang="ru-RU" dirty="0">
                    <a:solidFill>
                      <a:schemeClr val="bg1">
                        <a:lumMod val="50000"/>
                      </a:schemeClr>
                    </a:solidFill>
                  </a:rPr>
                  <a:t>Международная научная конференция</a:t>
                </a:r>
              </a:p>
              <a:p>
                <a:pPr algn="r"/>
                <a:r>
                  <a:rPr lang="ru-RU" b="1" dirty="0">
                    <a:solidFill>
                      <a:schemeClr val="bg1">
                        <a:lumMod val="50000"/>
                      </a:schemeClr>
                    </a:solidFill>
                    <a:latin typeface="Arial" panose="020B0604020202020204" pitchFamily="34" charset="0"/>
                    <a:cs typeface="Arial" panose="020B0604020202020204" pitchFamily="34" charset="0"/>
                  </a:rPr>
                  <a:t>Наука для государственного </a:t>
                </a:r>
              </a:p>
              <a:p>
                <a:pPr algn="r"/>
                <a:r>
                  <a:rPr lang="ru-RU" b="1" dirty="0">
                    <a:solidFill>
                      <a:schemeClr val="bg1">
                        <a:lumMod val="50000"/>
                      </a:schemeClr>
                    </a:solidFill>
                    <a:latin typeface="Arial" panose="020B0604020202020204" pitchFamily="34" charset="0"/>
                    <a:cs typeface="Arial" panose="020B0604020202020204" pitchFamily="34" charset="0"/>
                  </a:rPr>
                  <a:t>управления в России</a:t>
                </a:r>
              </a:p>
            </p:txBody>
          </p:sp>
          <p:pic>
            <p:nvPicPr>
              <p:cNvPr id="29" name="Рисунок 28" descr="Изображение выглядит как снимок экрана, Графика, графический дизайн, круг&#10;&#10;Автоматически созданное описание">
                <a:extLst>
                  <a:ext uri="{FF2B5EF4-FFF2-40B4-BE49-F238E27FC236}">
                    <a16:creationId xmlns:a16="http://schemas.microsoft.com/office/drawing/2014/main" id="{9D264D8E-6730-4DC0-9418-9692D9A11B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58907" y="396460"/>
                <a:ext cx="552078" cy="973050"/>
              </a:xfrm>
              <a:prstGeom prst="rect">
                <a:avLst/>
              </a:prstGeom>
            </p:spPr>
          </p:pic>
          <p:sp>
            <p:nvSpPr>
              <p:cNvPr id="30" name="TextBox 29">
                <a:extLst>
                  <a:ext uri="{FF2B5EF4-FFF2-40B4-BE49-F238E27FC236}">
                    <a16:creationId xmlns:a16="http://schemas.microsoft.com/office/drawing/2014/main" id="{FC40AA72-7BFF-43A6-A782-1719401FEFA1}"/>
                  </a:ext>
                </a:extLst>
              </p:cNvPr>
              <p:cNvSpPr txBox="1"/>
              <p:nvPr/>
            </p:nvSpPr>
            <p:spPr>
              <a:xfrm>
                <a:off x="15902815" y="369805"/>
                <a:ext cx="3505477" cy="923330"/>
              </a:xfrm>
              <a:prstGeom prst="rect">
                <a:avLst/>
              </a:prstGeom>
              <a:noFill/>
            </p:spPr>
            <p:txBody>
              <a:bodyPr wrap="square">
                <a:spAutoFit/>
              </a:bodyPr>
              <a:lstStyle/>
              <a:p>
                <a:pPr algn="l"/>
                <a:r>
                  <a:rPr lang="ru-RU" b="1" dirty="0">
                    <a:solidFill>
                      <a:srgbClr val="005E75"/>
                    </a:solidFill>
                    <a:latin typeface="Arial" panose="020B0604020202020204" pitchFamily="34" charset="0"/>
                    <a:cs typeface="Arial" panose="020B0604020202020204" pitchFamily="34" charset="0"/>
                  </a:rPr>
                  <a:t>секция «Государственное и муниципальное управление: региональная повестка»</a:t>
                </a:r>
              </a:p>
            </p:txBody>
          </p:sp>
        </p:grpSp>
      </p:grpSp>
      <p:grpSp>
        <p:nvGrpSpPr>
          <p:cNvPr id="4" name="Группа 3">
            <a:extLst>
              <a:ext uri="{FF2B5EF4-FFF2-40B4-BE49-F238E27FC236}">
                <a16:creationId xmlns:a16="http://schemas.microsoft.com/office/drawing/2014/main" id="{4EDC3F69-B513-463E-92D7-8DADE9564E64}"/>
              </a:ext>
            </a:extLst>
          </p:cNvPr>
          <p:cNvGrpSpPr/>
          <p:nvPr/>
        </p:nvGrpSpPr>
        <p:grpSpPr>
          <a:xfrm>
            <a:off x="1623323" y="6341142"/>
            <a:ext cx="8175459" cy="807339"/>
            <a:chOff x="1747196" y="4781887"/>
            <a:chExt cx="8175459" cy="807339"/>
          </a:xfrm>
        </p:grpSpPr>
        <p:sp>
          <p:nvSpPr>
            <p:cNvPr id="34" name="Lorem ipsum dolor sit amet, consectetur adipiscing elit, sed do eiusmod tempor incididunt ut labore et dolore magna aliqua.">
              <a:extLst>
                <a:ext uri="{FF2B5EF4-FFF2-40B4-BE49-F238E27FC236}">
                  <a16:creationId xmlns:a16="http://schemas.microsoft.com/office/drawing/2014/main" id="{325B873B-BEB8-443A-8502-9784E9C744E7}"/>
                </a:ext>
              </a:extLst>
            </p:cNvPr>
            <p:cNvSpPr/>
            <p:nvPr/>
          </p:nvSpPr>
          <p:spPr>
            <a:xfrm>
              <a:off x="2661444" y="4781887"/>
              <a:ext cx="7261211" cy="8073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b="1" dirty="0">
                  <a:solidFill>
                    <a:schemeClr val="tx1">
                      <a:lumMod val="75000"/>
                      <a:lumOff val="25000"/>
                    </a:schemeClr>
                  </a:solidFill>
                  <a:latin typeface="Arial" panose="020B0604020202020204" pitchFamily="34" charset="0"/>
                  <a:cs typeface="Arial" panose="020B0604020202020204" pitchFamily="34" charset="0"/>
                </a:rPr>
                <a:t>Желание перемен </a:t>
              </a:r>
            </a:p>
            <a:p>
              <a:r>
                <a:rPr lang="ru-RU" sz="2000" dirty="0">
                  <a:solidFill>
                    <a:schemeClr val="tx1">
                      <a:lumMod val="75000"/>
                      <a:lumOff val="25000"/>
                    </a:schemeClr>
                  </a:solidFill>
                  <a:latin typeface="Arial" panose="020B0604020202020204" pitchFamily="34" charset="0"/>
                  <a:cs typeface="Arial" panose="020B0604020202020204" pitchFamily="34" charset="0"/>
                </a:rPr>
                <a:t>(направленность на изменения, новаторство, развитие). </a:t>
              </a:r>
              <a:endParaRPr sz="2000" dirty="0">
                <a:solidFill>
                  <a:schemeClr val="tx1">
                    <a:lumMod val="75000"/>
                    <a:lumOff val="25000"/>
                  </a:schemeClr>
                </a:solidFill>
                <a:latin typeface="Arial" panose="020B0604020202020204" pitchFamily="34" charset="0"/>
                <a:cs typeface="Arial" panose="020B0604020202020204" pitchFamily="34" charset="0"/>
              </a:endParaRPr>
            </a:p>
          </p:txBody>
        </p:sp>
        <p:grpSp>
          <p:nvGrpSpPr>
            <p:cNvPr id="39" name="Группа 38">
              <a:extLst>
                <a:ext uri="{FF2B5EF4-FFF2-40B4-BE49-F238E27FC236}">
                  <a16:creationId xmlns:a16="http://schemas.microsoft.com/office/drawing/2014/main" id="{B74BE392-1CE2-414E-9850-5286F262EE1A}"/>
                </a:ext>
              </a:extLst>
            </p:cNvPr>
            <p:cNvGrpSpPr/>
            <p:nvPr/>
          </p:nvGrpSpPr>
          <p:grpSpPr>
            <a:xfrm>
              <a:off x="1747196" y="4940549"/>
              <a:ext cx="560887" cy="560889"/>
              <a:chOff x="9566495" y="6570532"/>
              <a:chExt cx="560887" cy="560889"/>
            </a:xfrm>
          </p:grpSpPr>
          <p:sp>
            <p:nvSpPr>
              <p:cNvPr id="46" name="Circle">
                <a:extLst>
                  <a:ext uri="{FF2B5EF4-FFF2-40B4-BE49-F238E27FC236}">
                    <a16:creationId xmlns:a16="http://schemas.microsoft.com/office/drawing/2014/main" id="{C8F626BE-8896-466C-9344-7194F63EC3D5}"/>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47" name="Graphic 48">
                <a:extLst>
                  <a:ext uri="{FF2B5EF4-FFF2-40B4-BE49-F238E27FC236}">
                    <a16:creationId xmlns:a16="http://schemas.microsoft.com/office/drawing/2014/main" id="{607F8C01-ED2A-4629-9AB7-B0EEC4D4F986}"/>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grpSp>
        <p:nvGrpSpPr>
          <p:cNvPr id="50" name="Группа 49">
            <a:extLst>
              <a:ext uri="{FF2B5EF4-FFF2-40B4-BE49-F238E27FC236}">
                <a16:creationId xmlns:a16="http://schemas.microsoft.com/office/drawing/2014/main" id="{2AD60A52-98E6-40F1-BAAC-9D4A49A8746D}"/>
              </a:ext>
            </a:extLst>
          </p:cNvPr>
          <p:cNvGrpSpPr/>
          <p:nvPr/>
        </p:nvGrpSpPr>
        <p:grpSpPr>
          <a:xfrm>
            <a:off x="1623323" y="8714729"/>
            <a:ext cx="8175459" cy="807339"/>
            <a:chOff x="1747196" y="4781887"/>
            <a:chExt cx="8175459" cy="807339"/>
          </a:xfrm>
        </p:grpSpPr>
        <p:sp>
          <p:nvSpPr>
            <p:cNvPr id="51" name="Lorem ipsum dolor sit amet, consectetur adipiscing elit, sed do eiusmod tempor incididunt ut labore et dolore magna aliqua.">
              <a:extLst>
                <a:ext uri="{FF2B5EF4-FFF2-40B4-BE49-F238E27FC236}">
                  <a16:creationId xmlns:a16="http://schemas.microsoft.com/office/drawing/2014/main" id="{2F6D9310-CB15-4EB7-8150-4C592C9A6FEE}"/>
                </a:ext>
              </a:extLst>
            </p:cNvPr>
            <p:cNvSpPr/>
            <p:nvPr/>
          </p:nvSpPr>
          <p:spPr>
            <a:xfrm>
              <a:off x="2661444" y="4781887"/>
              <a:ext cx="7261211" cy="8073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b="1" dirty="0">
                  <a:solidFill>
                    <a:schemeClr val="tx1">
                      <a:lumMod val="75000"/>
                      <a:lumOff val="25000"/>
                    </a:schemeClr>
                  </a:solidFill>
                  <a:latin typeface="Arial" panose="020B0604020202020204" pitchFamily="34" charset="0"/>
                  <a:cs typeface="Arial" panose="020B0604020202020204" pitchFamily="34" charset="0"/>
                </a:rPr>
                <a:t>Внимание к задачам, деталям </a:t>
              </a:r>
            </a:p>
            <a:p>
              <a:r>
                <a:rPr lang="ru-RU" sz="2000" dirty="0">
                  <a:solidFill>
                    <a:schemeClr val="tx1">
                      <a:lumMod val="75000"/>
                      <a:lumOff val="25000"/>
                    </a:schemeClr>
                  </a:solidFill>
                  <a:latin typeface="Arial" panose="020B0604020202020204" pitchFamily="34" charset="0"/>
                  <a:cs typeface="Arial" panose="020B0604020202020204" pitchFamily="34" charset="0"/>
                </a:rPr>
                <a:t>(направленность на процесс)</a:t>
              </a:r>
            </a:p>
          </p:txBody>
        </p:sp>
        <p:grpSp>
          <p:nvGrpSpPr>
            <p:cNvPr id="52" name="Группа 51">
              <a:extLst>
                <a:ext uri="{FF2B5EF4-FFF2-40B4-BE49-F238E27FC236}">
                  <a16:creationId xmlns:a16="http://schemas.microsoft.com/office/drawing/2014/main" id="{B79F17A3-E536-4D2D-8DFE-559AC62F1DB6}"/>
                </a:ext>
              </a:extLst>
            </p:cNvPr>
            <p:cNvGrpSpPr/>
            <p:nvPr/>
          </p:nvGrpSpPr>
          <p:grpSpPr>
            <a:xfrm>
              <a:off x="1747196" y="4940549"/>
              <a:ext cx="560887" cy="560889"/>
              <a:chOff x="9566495" y="6570532"/>
              <a:chExt cx="560887" cy="560889"/>
            </a:xfrm>
          </p:grpSpPr>
          <p:sp>
            <p:nvSpPr>
              <p:cNvPr id="53" name="Circle">
                <a:extLst>
                  <a:ext uri="{FF2B5EF4-FFF2-40B4-BE49-F238E27FC236}">
                    <a16:creationId xmlns:a16="http://schemas.microsoft.com/office/drawing/2014/main" id="{F4D2D0FF-B511-4D84-8E2E-E645B01F8D38}"/>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54" name="Graphic 48">
                <a:extLst>
                  <a:ext uri="{FF2B5EF4-FFF2-40B4-BE49-F238E27FC236}">
                    <a16:creationId xmlns:a16="http://schemas.microsoft.com/office/drawing/2014/main" id="{CF49D665-EDCB-4A27-9DEB-9BEDFEAF4405}"/>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grpSp>
        <p:nvGrpSpPr>
          <p:cNvPr id="55" name="Группа 54">
            <a:extLst>
              <a:ext uri="{FF2B5EF4-FFF2-40B4-BE49-F238E27FC236}">
                <a16:creationId xmlns:a16="http://schemas.microsoft.com/office/drawing/2014/main" id="{B7CFB80D-D926-44D8-9AD1-865FB53989B1}"/>
              </a:ext>
            </a:extLst>
          </p:cNvPr>
          <p:cNvGrpSpPr/>
          <p:nvPr/>
        </p:nvGrpSpPr>
        <p:grpSpPr>
          <a:xfrm>
            <a:off x="1623323" y="7338470"/>
            <a:ext cx="8175459" cy="1176671"/>
            <a:chOff x="1747196" y="4781887"/>
            <a:chExt cx="8175459" cy="1176671"/>
          </a:xfrm>
        </p:grpSpPr>
        <p:sp>
          <p:nvSpPr>
            <p:cNvPr id="56" name="Lorem ipsum dolor sit amet, consectetur adipiscing elit, sed do eiusmod tempor incididunt ut labore et dolore magna aliqua.">
              <a:extLst>
                <a:ext uri="{FF2B5EF4-FFF2-40B4-BE49-F238E27FC236}">
                  <a16:creationId xmlns:a16="http://schemas.microsoft.com/office/drawing/2014/main" id="{AD2CDF2E-E8FE-436B-B591-216BDD0C35CC}"/>
                </a:ext>
              </a:extLst>
            </p:cNvPr>
            <p:cNvSpPr/>
            <p:nvPr/>
          </p:nvSpPr>
          <p:spPr>
            <a:xfrm>
              <a:off x="2661444" y="4781887"/>
              <a:ext cx="7261211" cy="1176671"/>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b="1" dirty="0">
                  <a:solidFill>
                    <a:schemeClr val="tx1">
                      <a:lumMod val="75000"/>
                      <a:lumOff val="25000"/>
                    </a:schemeClr>
                  </a:solidFill>
                  <a:latin typeface="Arial" panose="020B0604020202020204" pitchFamily="34" charset="0"/>
                  <a:cs typeface="Arial" panose="020B0604020202020204" pitchFamily="34" charset="0"/>
                </a:rPr>
                <a:t>Достижение конкретных результатов</a:t>
              </a:r>
            </a:p>
            <a:p>
              <a:r>
                <a:rPr lang="ru-RU" sz="2000" dirty="0">
                  <a:solidFill>
                    <a:schemeClr val="tx1">
                      <a:lumMod val="75000"/>
                      <a:lumOff val="25000"/>
                    </a:schemeClr>
                  </a:solidFill>
                  <a:latin typeface="Arial" panose="020B0604020202020204" pitchFamily="34" charset="0"/>
                  <a:cs typeface="Arial" panose="020B0604020202020204" pitchFamily="34" charset="0"/>
                </a:rPr>
                <a:t>стремление к определенному результату (направленность на цель)</a:t>
              </a:r>
            </a:p>
          </p:txBody>
        </p:sp>
        <p:grpSp>
          <p:nvGrpSpPr>
            <p:cNvPr id="57" name="Группа 56">
              <a:extLst>
                <a:ext uri="{FF2B5EF4-FFF2-40B4-BE49-F238E27FC236}">
                  <a16:creationId xmlns:a16="http://schemas.microsoft.com/office/drawing/2014/main" id="{E72BA0F0-F26A-4083-9CB0-45ADE4DE4729}"/>
                </a:ext>
              </a:extLst>
            </p:cNvPr>
            <p:cNvGrpSpPr/>
            <p:nvPr/>
          </p:nvGrpSpPr>
          <p:grpSpPr>
            <a:xfrm>
              <a:off x="1747196" y="4940549"/>
              <a:ext cx="560887" cy="560889"/>
              <a:chOff x="9566495" y="6570532"/>
              <a:chExt cx="560887" cy="560889"/>
            </a:xfrm>
          </p:grpSpPr>
          <p:sp>
            <p:nvSpPr>
              <p:cNvPr id="58" name="Circle">
                <a:extLst>
                  <a:ext uri="{FF2B5EF4-FFF2-40B4-BE49-F238E27FC236}">
                    <a16:creationId xmlns:a16="http://schemas.microsoft.com/office/drawing/2014/main" id="{047C47B5-BF6C-4440-98DD-D49F8CDDF387}"/>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59" name="Graphic 48">
                <a:extLst>
                  <a:ext uri="{FF2B5EF4-FFF2-40B4-BE49-F238E27FC236}">
                    <a16:creationId xmlns:a16="http://schemas.microsoft.com/office/drawing/2014/main" id="{E0E74D13-AB96-418A-887E-58AA92AE2DE2}"/>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grpSp>
        <p:nvGrpSpPr>
          <p:cNvPr id="60" name="Группа 59">
            <a:extLst>
              <a:ext uri="{FF2B5EF4-FFF2-40B4-BE49-F238E27FC236}">
                <a16:creationId xmlns:a16="http://schemas.microsoft.com/office/drawing/2014/main" id="{DF980E31-52C5-44D6-A5E4-4C9C6F09CC71}"/>
              </a:ext>
            </a:extLst>
          </p:cNvPr>
          <p:cNvGrpSpPr/>
          <p:nvPr/>
        </p:nvGrpSpPr>
        <p:grpSpPr>
          <a:xfrm>
            <a:off x="1623323" y="9717648"/>
            <a:ext cx="8175459" cy="807339"/>
            <a:chOff x="1747196" y="4781887"/>
            <a:chExt cx="8175459" cy="807339"/>
          </a:xfrm>
        </p:grpSpPr>
        <p:sp>
          <p:nvSpPr>
            <p:cNvPr id="61" name="Lorem ipsum dolor sit amet, consectetur adipiscing elit, sed do eiusmod tempor incididunt ut labore et dolore magna aliqua.">
              <a:extLst>
                <a:ext uri="{FF2B5EF4-FFF2-40B4-BE49-F238E27FC236}">
                  <a16:creationId xmlns:a16="http://schemas.microsoft.com/office/drawing/2014/main" id="{757DDC42-0D08-4935-94D7-76937A18BAAF}"/>
                </a:ext>
              </a:extLst>
            </p:cNvPr>
            <p:cNvSpPr/>
            <p:nvPr/>
          </p:nvSpPr>
          <p:spPr>
            <a:xfrm>
              <a:off x="2661444" y="4781887"/>
              <a:ext cx="7261211" cy="8073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b="1" dirty="0">
                  <a:solidFill>
                    <a:schemeClr val="tx1">
                      <a:lumMod val="75000"/>
                      <a:lumOff val="25000"/>
                    </a:schemeClr>
                  </a:solidFill>
                  <a:latin typeface="Arial" panose="020B0604020202020204" pitchFamily="34" charset="0"/>
                  <a:cs typeface="Arial" panose="020B0604020202020204" pitchFamily="34" charset="0"/>
                </a:rPr>
                <a:t>Заботливость, внимание к людям </a:t>
              </a:r>
            </a:p>
            <a:p>
              <a:r>
                <a:rPr lang="ru-RU" sz="2000" dirty="0">
                  <a:solidFill>
                    <a:schemeClr val="tx1">
                      <a:lumMod val="75000"/>
                      <a:lumOff val="25000"/>
                    </a:schemeClr>
                  </a:solidFill>
                  <a:latin typeface="Arial" panose="020B0604020202020204" pitchFamily="34" charset="0"/>
                  <a:cs typeface="Arial" panose="020B0604020202020204" pitchFamily="34" charset="0"/>
                </a:rPr>
                <a:t>(направленность на людей, построение взаимоотношений) </a:t>
              </a:r>
            </a:p>
          </p:txBody>
        </p:sp>
        <p:grpSp>
          <p:nvGrpSpPr>
            <p:cNvPr id="62" name="Группа 61">
              <a:extLst>
                <a:ext uri="{FF2B5EF4-FFF2-40B4-BE49-F238E27FC236}">
                  <a16:creationId xmlns:a16="http://schemas.microsoft.com/office/drawing/2014/main" id="{2072BEA3-A0E7-4B3C-AFED-910899A65AF5}"/>
                </a:ext>
              </a:extLst>
            </p:cNvPr>
            <p:cNvGrpSpPr/>
            <p:nvPr/>
          </p:nvGrpSpPr>
          <p:grpSpPr>
            <a:xfrm>
              <a:off x="1747196" y="4940549"/>
              <a:ext cx="560887" cy="560889"/>
              <a:chOff x="9566495" y="6570532"/>
              <a:chExt cx="560887" cy="560889"/>
            </a:xfrm>
          </p:grpSpPr>
          <p:sp>
            <p:nvSpPr>
              <p:cNvPr id="63" name="Circle">
                <a:extLst>
                  <a:ext uri="{FF2B5EF4-FFF2-40B4-BE49-F238E27FC236}">
                    <a16:creationId xmlns:a16="http://schemas.microsoft.com/office/drawing/2014/main" id="{CA70A306-32D2-4BB2-90AE-5C0CAC5B74CF}"/>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64" name="Graphic 48">
                <a:extLst>
                  <a:ext uri="{FF2B5EF4-FFF2-40B4-BE49-F238E27FC236}">
                    <a16:creationId xmlns:a16="http://schemas.microsoft.com/office/drawing/2014/main" id="{974423CF-B3A8-4240-AB3C-D87F297F3CCB}"/>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sp>
        <p:nvSpPr>
          <p:cNvPr id="2" name="object 36">
            <a:extLst>
              <a:ext uri="{FF2B5EF4-FFF2-40B4-BE49-F238E27FC236}">
                <a16:creationId xmlns:a16="http://schemas.microsoft.com/office/drawing/2014/main" id="{52735C00-28AD-E4AD-E389-DBDCFF0F6D9C}"/>
              </a:ext>
            </a:extLst>
          </p:cNvPr>
          <p:cNvSpPr txBox="1"/>
          <p:nvPr/>
        </p:nvSpPr>
        <p:spPr>
          <a:xfrm>
            <a:off x="1781015" y="892073"/>
            <a:ext cx="9338629" cy="201338"/>
          </a:xfrm>
          <a:prstGeom prst="rect">
            <a:avLst/>
          </a:prstGeom>
        </p:spPr>
        <p:txBody>
          <a:bodyPr vert="horz" wrap="square" lIns="0" tIns="16511" rIns="0" bIns="0" rtlCol="0">
            <a:spAutoFit/>
          </a:bodyPr>
          <a:lstStyle/>
          <a:p>
            <a:pPr marL="12701">
              <a:spcBef>
                <a:spcPts val="130"/>
              </a:spcBef>
            </a:pPr>
            <a:r>
              <a:rPr lang="ru-RU" sz="1200" cap="all" spc="300" dirty="0">
                <a:latin typeface="Arial"/>
                <a:cs typeface="Arial"/>
              </a:rPr>
              <a:t>Лидерский потенциал: состояние и перспективы исследований</a:t>
            </a:r>
          </a:p>
        </p:txBody>
      </p:sp>
      <p:grpSp>
        <p:nvGrpSpPr>
          <p:cNvPr id="3" name="Группа 2">
            <a:extLst>
              <a:ext uri="{FF2B5EF4-FFF2-40B4-BE49-F238E27FC236}">
                <a16:creationId xmlns:a16="http://schemas.microsoft.com/office/drawing/2014/main" id="{AF246E19-A116-6DD2-F2D8-64C501ECC1DB}"/>
              </a:ext>
            </a:extLst>
          </p:cNvPr>
          <p:cNvGrpSpPr/>
          <p:nvPr/>
        </p:nvGrpSpPr>
        <p:grpSpPr>
          <a:xfrm>
            <a:off x="10666007" y="6376578"/>
            <a:ext cx="8175459" cy="807339"/>
            <a:chOff x="1747196" y="4781887"/>
            <a:chExt cx="8175459" cy="807339"/>
          </a:xfrm>
        </p:grpSpPr>
        <p:sp>
          <p:nvSpPr>
            <p:cNvPr id="7" name="Lorem ipsum dolor sit amet, consectetur adipiscing elit, sed do eiusmod tempor incididunt ut labore et dolore magna aliqua.">
              <a:extLst>
                <a:ext uri="{FF2B5EF4-FFF2-40B4-BE49-F238E27FC236}">
                  <a16:creationId xmlns:a16="http://schemas.microsoft.com/office/drawing/2014/main" id="{0EDA29F7-5F11-6C08-BCBA-733EDCC485C3}"/>
                </a:ext>
              </a:extLst>
            </p:cNvPr>
            <p:cNvSpPr/>
            <p:nvPr/>
          </p:nvSpPr>
          <p:spPr>
            <a:xfrm>
              <a:off x="2661444" y="4781887"/>
              <a:ext cx="7261211" cy="8073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b="1" dirty="0">
                  <a:solidFill>
                    <a:schemeClr val="tx1">
                      <a:lumMod val="75000"/>
                      <a:lumOff val="25000"/>
                    </a:schemeClr>
                  </a:solidFill>
                  <a:latin typeface="Arial" panose="020B0604020202020204" pitchFamily="34" charset="0"/>
                  <a:cs typeface="Arial" panose="020B0604020202020204" pitchFamily="34" charset="0"/>
                </a:rPr>
                <a:t>Увлеченность анализом, идеями, теорией </a:t>
              </a:r>
            </a:p>
            <a:p>
              <a:r>
                <a:rPr lang="ru-RU" sz="2000" dirty="0">
                  <a:solidFill>
                    <a:schemeClr val="tx1">
                      <a:lumMod val="75000"/>
                      <a:lumOff val="25000"/>
                    </a:schemeClr>
                  </a:solidFill>
                  <a:latin typeface="Arial" panose="020B0604020202020204" pitchFamily="34" charset="0"/>
                  <a:cs typeface="Arial" panose="020B0604020202020204" pitchFamily="34" charset="0"/>
                </a:rPr>
                <a:t>(направленность на знание, идеи, смыслы)</a:t>
              </a:r>
            </a:p>
          </p:txBody>
        </p:sp>
        <p:grpSp>
          <p:nvGrpSpPr>
            <p:cNvPr id="8" name="Группа 7">
              <a:extLst>
                <a:ext uri="{FF2B5EF4-FFF2-40B4-BE49-F238E27FC236}">
                  <a16:creationId xmlns:a16="http://schemas.microsoft.com/office/drawing/2014/main" id="{B4438A67-B4EE-0253-2E5C-75FD91D13129}"/>
                </a:ext>
              </a:extLst>
            </p:cNvPr>
            <p:cNvGrpSpPr/>
            <p:nvPr/>
          </p:nvGrpSpPr>
          <p:grpSpPr>
            <a:xfrm>
              <a:off x="1747196" y="4940549"/>
              <a:ext cx="560887" cy="560889"/>
              <a:chOff x="9566495" y="6570532"/>
              <a:chExt cx="560887" cy="560889"/>
            </a:xfrm>
          </p:grpSpPr>
          <p:sp>
            <p:nvSpPr>
              <p:cNvPr id="11" name="Circle">
                <a:extLst>
                  <a:ext uri="{FF2B5EF4-FFF2-40B4-BE49-F238E27FC236}">
                    <a16:creationId xmlns:a16="http://schemas.microsoft.com/office/drawing/2014/main" id="{1F07F37A-9AED-7149-D9BA-D361102F6B6B}"/>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12" name="Graphic 48">
                <a:extLst>
                  <a:ext uri="{FF2B5EF4-FFF2-40B4-BE49-F238E27FC236}">
                    <a16:creationId xmlns:a16="http://schemas.microsoft.com/office/drawing/2014/main" id="{172E006A-D1A4-4493-1C7A-5A811DD4CA21}"/>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grpSp>
        <p:nvGrpSpPr>
          <p:cNvPr id="13" name="Группа 12">
            <a:extLst>
              <a:ext uri="{FF2B5EF4-FFF2-40B4-BE49-F238E27FC236}">
                <a16:creationId xmlns:a16="http://schemas.microsoft.com/office/drawing/2014/main" id="{D86A05FF-0342-45A5-2E8D-FEB36502D041}"/>
              </a:ext>
            </a:extLst>
          </p:cNvPr>
          <p:cNvGrpSpPr/>
          <p:nvPr/>
        </p:nvGrpSpPr>
        <p:grpSpPr>
          <a:xfrm>
            <a:off x="10666007" y="7539760"/>
            <a:ext cx="8175459" cy="1546003"/>
            <a:chOff x="1747196" y="4781887"/>
            <a:chExt cx="8175459" cy="1546003"/>
          </a:xfrm>
        </p:grpSpPr>
        <p:sp>
          <p:nvSpPr>
            <p:cNvPr id="14" name="Lorem ipsum dolor sit amet, consectetur adipiscing elit, sed do eiusmod tempor incididunt ut labore et dolore magna aliqua.">
              <a:extLst>
                <a:ext uri="{FF2B5EF4-FFF2-40B4-BE49-F238E27FC236}">
                  <a16:creationId xmlns:a16="http://schemas.microsoft.com/office/drawing/2014/main" id="{189E6BED-D72E-6921-DCA8-80B80719FDFB}"/>
                </a:ext>
              </a:extLst>
            </p:cNvPr>
            <p:cNvSpPr/>
            <p:nvPr/>
          </p:nvSpPr>
          <p:spPr>
            <a:xfrm>
              <a:off x="2661444" y="4781887"/>
              <a:ext cx="7261211" cy="154600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b="1" dirty="0">
                  <a:solidFill>
                    <a:schemeClr val="tx1">
                      <a:lumMod val="75000"/>
                      <a:lumOff val="25000"/>
                    </a:schemeClr>
                  </a:solidFill>
                  <a:latin typeface="Arial" panose="020B0604020202020204" pitchFamily="34" charset="0"/>
                  <a:cs typeface="Arial" panose="020B0604020202020204" pitchFamily="34" charset="0"/>
                </a:rPr>
                <a:t>Стремление к систематизации, упорядочиванию процессов и их контролю </a:t>
              </a:r>
            </a:p>
            <a:p>
              <a:r>
                <a:rPr lang="ru-RU" sz="2000" dirty="0">
                  <a:solidFill>
                    <a:schemeClr val="tx1">
                      <a:lumMod val="75000"/>
                      <a:lumOff val="25000"/>
                    </a:schemeClr>
                  </a:solidFill>
                  <a:latin typeface="Arial" panose="020B0604020202020204" pitchFamily="34" charset="0"/>
                  <a:cs typeface="Arial" panose="020B0604020202020204" pitchFamily="34" charset="0"/>
                </a:rPr>
                <a:t>(направленность на создание правил жизнедеятельности людей, установление порядка на основе этих правил)</a:t>
              </a:r>
            </a:p>
          </p:txBody>
        </p:sp>
        <p:grpSp>
          <p:nvGrpSpPr>
            <p:cNvPr id="15" name="Группа 14">
              <a:extLst>
                <a:ext uri="{FF2B5EF4-FFF2-40B4-BE49-F238E27FC236}">
                  <a16:creationId xmlns:a16="http://schemas.microsoft.com/office/drawing/2014/main" id="{702CBA6E-4CFF-5F49-BCD2-1458A82F9660}"/>
                </a:ext>
              </a:extLst>
            </p:cNvPr>
            <p:cNvGrpSpPr/>
            <p:nvPr/>
          </p:nvGrpSpPr>
          <p:grpSpPr>
            <a:xfrm>
              <a:off x="1747196" y="4940549"/>
              <a:ext cx="560887" cy="560889"/>
              <a:chOff x="9566495" y="6570532"/>
              <a:chExt cx="560887" cy="560889"/>
            </a:xfrm>
          </p:grpSpPr>
          <p:sp>
            <p:nvSpPr>
              <p:cNvPr id="16" name="Circle">
                <a:extLst>
                  <a:ext uri="{FF2B5EF4-FFF2-40B4-BE49-F238E27FC236}">
                    <a16:creationId xmlns:a16="http://schemas.microsoft.com/office/drawing/2014/main" id="{E16F3783-FC30-949B-A897-806C3405D5F0}"/>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17" name="Graphic 48">
                <a:extLst>
                  <a:ext uri="{FF2B5EF4-FFF2-40B4-BE49-F238E27FC236}">
                    <a16:creationId xmlns:a16="http://schemas.microsoft.com/office/drawing/2014/main" id="{373B9C5B-D876-0958-B31E-FDA03B71EE4A}"/>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grpSp>
        <p:nvGrpSpPr>
          <p:cNvPr id="20" name="Группа 19">
            <a:extLst>
              <a:ext uri="{FF2B5EF4-FFF2-40B4-BE49-F238E27FC236}">
                <a16:creationId xmlns:a16="http://schemas.microsoft.com/office/drawing/2014/main" id="{C5443D3D-9920-C138-EF7F-FE9C81CA3FDB}"/>
              </a:ext>
            </a:extLst>
          </p:cNvPr>
          <p:cNvGrpSpPr/>
          <p:nvPr/>
        </p:nvGrpSpPr>
        <p:grpSpPr>
          <a:xfrm>
            <a:off x="10666007" y="9349415"/>
            <a:ext cx="8175459" cy="807339"/>
            <a:chOff x="1747196" y="4781887"/>
            <a:chExt cx="8175459" cy="807339"/>
          </a:xfrm>
        </p:grpSpPr>
        <p:sp>
          <p:nvSpPr>
            <p:cNvPr id="21" name="Lorem ipsum dolor sit amet, consectetur adipiscing elit, sed do eiusmod tempor incididunt ut labore et dolore magna aliqua.">
              <a:extLst>
                <a:ext uri="{FF2B5EF4-FFF2-40B4-BE49-F238E27FC236}">
                  <a16:creationId xmlns:a16="http://schemas.microsoft.com/office/drawing/2014/main" id="{66FB8DB6-30B4-1D76-9AA5-975043351167}"/>
                </a:ext>
              </a:extLst>
            </p:cNvPr>
            <p:cNvSpPr/>
            <p:nvPr/>
          </p:nvSpPr>
          <p:spPr>
            <a:xfrm>
              <a:off x="2661444" y="4781887"/>
              <a:ext cx="7261211" cy="8073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b="1" dirty="0">
                  <a:solidFill>
                    <a:schemeClr val="tx1">
                      <a:lumMod val="75000"/>
                      <a:lumOff val="25000"/>
                    </a:schemeClr>
                  </a:solidFill>
                  <a:latin typeface="Arial" panose="020B0604020202020204" pitchFamily="34" charset="0"/>
                  <a:cs typeface="Arial" panose="020B0604020202020204" pitchFamily="34" charset="0"/>
                </a:rPr>
                <a:t>Самореализация</a:t>
              </a:r>
            </a:p>
            <a:p>
              <a:r>
                <a:rPr lang="ru-RU" sz="2000" dirty="0">
                  <a:solidFill>
                    <a:schemeClr val="tx1">
                      <a:lumMod val="75000"/>
                      <a:lumOff val="25000"/>
                    </a:schemeClr>
                  </a:solidFill>
                  <a:latin typeface="Arial" panose="020B0604020202020204" pitchFamily="34" charset="0"/>
                  <a:cs typeface="Arial" panose="020B0604020202020204" pitchFamily="34" charset="0"/>
                </a:rPr>
                <a:t>(направленность на раскрытие своего потенциала) </a:t>
              </a:r>
            </a:p>
          </p:txBody>
        </p:sp>
        <p:grpSp>
          <p:nvGrpSpPr>
            <p:cNvPr id="23" name="Группа 22">
              <a:extLst>
                <a:ext uri="{FF2B5EF4-FFF2-40B4-BE49-F238E27FC236}">
                  <a16:creationId xmlns:a16="http://schemas.microsoft.com/office/drawing/2014/main" id="{182825F7-01E0-408F-03F7-FE45DF8F487E}"/>
                </a:ext>
              </a:extLst>
            </p:cNvPr>
            <p:cNvGrpSpPr/>
            <p:nvPr/>
          </p:nvGrpSpPr>
          <p:grpSpPr>
            <a:xfrm>
              <a:off x="1747196" y="4940549"/>
              <a:ext cx="560887" cy="560889"/>
              <a:chOff x="9566495" y="6570532"/>
              <a:chExt cx="560887" cy="560889"/>
            </a:xfrm>
          </p:grpSpPr>
          <p:sp>
            <p:nvSpPr>
              <p:cNvPr id="24" name="Circle">
                <a:extLst>
                  <a:ext uri="{FF2B5EF4-FFF2-40B4-BE49-F238E27FC236}">
                    <a16:creationId xmlns:a16="http://schemas.microsoft.com/office/drawing/2014/main" id="{04821A89-AD7C-697F-3A0E-622A5B07DC27}"/>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31" name="Graphic 48">
                <a:extLst>
                  <a:ext uri="{FF2B5EF4-FFF2-40B4-BE49-F238E27FC236}">
                    <a16:creationId xmlns:a16="http://schemas.microsoft.com/office/drawing/2014/main" id="{EFE07F06-34EE-EB72-39B2-92069303451D}"/>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spTree>
    <p:extLst>
      <p:ext uri="{BB962C8B-B14F-4D97-AF65-F5344CB8AC3E}">
        <p14:creationId xmlns:p14="http://schemas.microsoft.com/office/powerpoint/2010/main" val="1245208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EC8181DC-167E-EC71-880B-1CE3B1399B91}"/>
            </a:ext>
          </a:extLst>
        </p:cNvPr>
        <p:cNvGrpSpPr/>
        <p:nvPr/>
      </p:nvGrpSpPr>
      <p:grpSpPr>
        <a:xfrm>
          <a:off x="0" y="0"/>
          <a:ext cx="0" cy="0"/>
          <a:chOff x="0" y="0"/>
          <a:chExt cx="0" cy="0"/>
        </a:xfrm>
      </p:grpSpPr>
      <p:sp>
        <p:nvSpPr>
          <p:cNvPr id="5" name="object 5">
            <a:extLst>
              <a:ext uri="{FF2B5EF4-FFF2-40B4-BE49-F238E27FC236}">
                <a16:creationId xmlns:a16="http://schemas.microsoft.com/office/drawing/2014/main" id="{60595016-5746-D815-EE45-8E15113E783C}"/>
              </a:ext>
            </a:extLst>
          </p:cNvPr>
          <p:cNvSpPr/>
          <p:nvPr/>
        </p:nvSpPr>
        <p:spPr>
          <a:xfrm>
            <a:off x="18845321" y="10043357"/>
            <a:ext cx="370234" cy="375315"/>
          </a:xfrm>
          <a:custGeom>
            <a:avLst/>
            <a:gdLst/>
            <a:ahLst/>
            <a:cxnLst/>
            <a:rect l="l" t="t" r="r" b="b"/>
            <a:pathLst>
              <a:path w="370205" h="375284">
                <a:moveTo>
                  <a:pt x="184915" y="0"/>
                </a:moveTo>
                <a:lnTo>
                  <a:pt x="135759" y="6699"/>
                </a:lnTo>
                <a:lnTo>
                  <a:pt x="91586" y="25605"/>
                </a:lnTo>
                <a:lnTo>
                  <a:pt x="54161" y="54931"/>
                </a:lnTo>
                <a:lnTo>
                  <a:pt x="25247" y="92889"/>
                </a:lnTo>
                <a:lnTo>
                  <a:pt x="6605" y="137693"/>
                </a:lnTo>
                <a:lnTo>
                  <a:pt x="0" y="187554"/>
                </a:lnTo>
                <a:lnTo>
                  <a:pt x="6605" y="237412"/>
                </a:lnTo>
                <a:lnTo>
                  <a:pt x="25247" y="282214"/>
                </a:lnTo>
                <a:lnTo>
                  <a:pt x="54161" y="320173"/>
                </a:lnTo>
                <a:lnTo>
                  <a:pt x="91586" y="349501"/>
                </a:lnTo>
                <a:lnTo>
                  <a:pt x="135759" y="368408"/>
                </a:lnTo>
                <a:lnTo>
                  <a:pt x="184915" y="375108"/>
                </a:lnTo>
                <a:lnTo>
                  <a:pt x="234072" y="368408"/>
                </a:lnTo>
                <a:lnTo>
                  <a:pt x="278244" y="349501"/>
                </a:lnTo>
                <a:lnTo>
                  <a:pt x="315669" y="320173"/>
                </a:lnTo>
                <a:lnTo>
                  <a:pt x="344584" y="282214"/>
                </a:lnTo>
                <a:lnTo>
                  <a:pt x="363226" y="237412"/>
                </a:lnTo>
                <a:lnTo>
                  <a:pt x="369831" y="187554"/>
                </a:lnTo>
                <a:lnTo>
                  <a:pt x="363226" y="137693"/>
                </a:lnTo>
                <a:lnTo>
                  <a:pt x="344584" y="92889"/>
                </a:lnTo>
                <a:lnTo>
                  <a:pt x="315669" y="54931"/>
                </a:lnTo>
                <a:lnTo>
                  <a:pt x="278244" y="25605"/>
                </a:lnTo>
                <a:lnTo>
                  <a:pt x="234072" y="6699"/>
                </a:lnTo>
                <a:lnTo>
                  <a:pt x="184915" y="0"/>
                </a:lnTo>
                <a:close/>
              </a:path>
            </a:pathLst>
          </a:custGeom>
          <a:solidFill>
            <a:srgbClr val="17799A"/>
          </a:solidFill>
        </p:spPr>
        <p:txBody>
          <a:bodyPr wrap="square" lIns="0" tIns="0" rIns="0" bIns="0" rtlCol="0"/>
          <a:lstStyle/>
          <a:p>
            <a:endParaRPr/>
          </a:p>
        </p:txBody>
      </p:sp>
      <p:sp>
        <p:nvSpPr>
          <p:cNvPr id="6" name="object 6">
            <a:extLst>
              <a:ext uri="{FF2B5EF4-FFF2-40B4-BE49-F238E27FC236}">
                <a16:creationId xmlns:a16="http://schemas.microsoft.com/office/drawing/2014/main" id="{F43186F9-52BA-89AE-5B29-BE3E525AEC96}"/>
              </a:ext>
            </a:extLst>
          </p:cNvPr>
          <p:cNvSpPr txBox="1"/>
          <p:nvPr/>
        </p:nvSpPr>
        <p:spPr>
          <a:xfrm>
            <a:off x="18963311" y="10093373"/>
            <a:ext cx="133996" cy="237886"/>
          </a:xfrm>
          <a:prstGeom prst="rect">
            <a:avLst/>
          </a:prstGeom>
        </p:spPr>
        <p:txBody>
          <a:bodyPr vert="horz" wrap="square" lIns="0" tIns="14605" rIns="0" bIns="0" rtlCol="0">
            <a:spAutoFit/>
          </a:bodyPr>
          <a:lstStyle/>
          <a:p>
            <a:pPr marL="12701">
              <a:spcBef>
                <a:spcPts val="114"/>
              </a:spcBef>
            </a:pPr>
            <a:r>
              <a:rPr lang="ru-RU" sz="1450" b="1" spc="-50" dirty="0">
                <a:solidFill>
                  <a:srgbClr val="FFFFFF"/>
                </a:solidFill>
                <a:latin typeface="Arial"/>
                <a:cs typeface="Arial"/>
              </a:rPr>
              <a:t>6</a:t>
            </a:r>
            <a:endParaRPr sz="1450" dirty="0">
              <a:latin typeface="Arial"/>
              <a:cs typeface="Arial"/>
            </a:endParaRPr>
          </a:p>
        </p:txBody>
      </p:sp>
      <p:sp>
        <p:nvSpPr>
          <p:cNvPr id="9" name="Placeholder Demo Text">
            <a:extLst>
              <a:ext uri="{FF2B5EF4-FFF2-40B4-BE49-F238E27FC236}">
                <a16:creationId xmlns:a16="http://schemas.microsoft.com/office/drawing/2014/main" id="{0441DB97-964D-6C77-EC84-1B364771E4CA}"/>
              </a:ext>
            </a:extLst>
          </p:cNvPr>
          <p:cNvSpPr txBox="1"/>
          <p:nvPr/>
        </p:nvSpPr>
        <p:spPr>
          <a:xfrm>
            <a:off x="1787928" y="2405961"/>
            <a:ext cx="12684516" cy="12311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lgn="l">
              <a:defRPr sz="8000" b="0">
                <a:solidFill>
                  <a:srgbClr val="242423"/>
                </a:solidFill>
                <a:latin typeface="Montserrat Bold"/>
                <a:ea typeface="Montserrat Bold"/>
                <a:cs typeface="Montserrat Bold"/>
                <a:sym typeface="Montserrat Bold"/>
              </a:defRPr>
            </a:lvl1pPr>
          </a:lstStyle>
          <a:p>
            <a:r>
              <a:rPr lang="ru-RU" sz="4000" b="1" dirty="0">
                <a:latin typeface="Arial" panose="020B0604020202020204" pitchFamily="34" charset="0"/>
                <a:cs typeface="Arial" panose="020B0604020202020204" pitchFamily="34" charset="0"/>
              </a:rPr>
              <a:t>Пример соответствия направленности лидерского потенциала стилям лидерства</a:t>
            </a:r>
            <a:endParaRPr lang="en-US" sz="4000" b="1" dirty="0">
              <a:latin typeface="Arial" panose="020B0604020202020204" pitchFamily="34" charset="0"/>
              <a:cs typeface="Arial" panose="020B0604020202020204" pitchFamily="34" charset="0"/>
            </a:endParaRPr>
          </a:p>
        </p:txBody>
      </p:sp>
      <p:sp>
        <p:nvSpPr>
          <p:cNvPr id="10" name="Lorem ipsum dolor sit amet, consectetur adipiscing elit, sed do eiusmod tempor incididunt ut labore et dolore magna aliqua. Arcu dictum varius duis at consectetur lorem donec. Volutpat maecenas volutpat blandit aliquam. Egestas quis ipsum suspendisse ult">
            <a:extLst>
              <a:ext uri="{FF2B5EF4-FFF2-40B4-BE49-F238E27FC236}">
                <a16:creationId xmlns:a16="http://schemas.microsoft.com/office/drawing/2014/main" id="{66C0BFF3-C99E-7E56-D6C1-F72F7C91C73C}"/>
              </a:ext>
            </a:extLst>
          </p:cNvPr>
          <p:cNvSpPr txBox="1"/>
          <p:nvPr/>
        </p:nvSpPr>
        <p:spPr>
          <a:xfrm>
            <a:off x="1793258" y="5688303"/>
            <a:ext cx="8611558" cy="34696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1" tIns="50801" rIns="50801" bIns="50801">
            <a:spAutoFit/>
          </a:bodyPr>
          <a:lstStyle>
            <a:lvl1pPr algn="l" defTabSz="457200">
              <a:lnSpc>
                <a:spcPct val="120000"/>
              </a:lnSpc>
              <a:defRPr sz="2200" b="0">
                <a:solidFill>
                  <a:srgbClr val="7F8189"/>
                </a:solidFill>
                <a:latin typeface="Arial"/>
                <a:ea typeface="Arial"/>
                <a:cs typeface="Arial"/>
                <a:sym typeface="Arial"/>
              </a:defRPr>
            </a:lvl1pPr>
          </a:lstStyle>
          <a:p>
            <a:pPr algn="just">
              <a:spcAft>
                <a:spcPts val="600"/>
              </a:spcAft>
              <a:defRPr sz="2200" b="0">
                <a:solidFill>
                  <a:srgbClr val="7F8189"/>
                </a:solidFill>
                <a:latin typeface="Arial"/>
                <a:ea typeface="Arial"/>
                <a:cs typeface="Arial"/>
                <a:sym typeface="Arial"/>
              </a:defRPr>
            </a:pPr>
            <a:r>
              <a:rPr lang="ru-RU" sz="2000" dirty="0">
                <a:solidFill>
                  <a:schemeClr val="tx1">
                    <a:lumMod val="75000"/>
                    <a:lumOff val="25000"/>
                  </a:schemeClr>
                </a:solidFill>
                <a:latin typeface="Arial" panose="020B0604020202020204" pitchFamily="34" charset="0"/>
                <a:cs typeface="Arial" panose="020B0604020202020204" pitchFamily="34" charset="0"/>
              </a:rPr>
              <a:t>При </a:t>
            </a:r>
            <a:r>
              <a:rPr lang="ru-RU" sz="2000" b="1" dirty="0">
                <a:solidFill>
                  <a:schemeClr val="tx1">
                    <a:lumMod val="75000"/>
                    <a:lumOff val="25000"/>
                  </a:schemeClr>
                </a:solidFill>
                <a:latin typeface="Arial" panose="020B0604020202020204" pitchFamily="34" charset="0"/>
                <a:cs typeface="Arial" panose="020B0604020202020204" pitchFamily="34" charset="0"/>
              </a:rPr>
              <a:t>конструктивном</a:t>
            </a:r>
            <a:r>
              <a:rPr lang="ru-RU" sz="2000" dirty="0">
                <a:solidFill>
                  <a:schemeClr val="tx1">
                    <a:lumMod val="75000"/>
                    <a:lumOff val="25000"/>
                  </a:schemeClr>
                </a:solidFill>
                <a:latin typeface="Arial" panose="020B0604020202020204" pitchFamily="34" charset="0"/>
                <a:cs typeface="Arial" panose="020B0604020202020204" pitchFamily="34" charset="0"/>
              </a:rPr>
              <a:t> развитии личностных черт эта направленность будет способствовать проявлению и развитию целеустремленности, настойчивости, требовательности при достижении определенных целей. </a:t>
            </a:r>
          </a:p>
          <a:p>
            <a:pPr algn="just">
              <a:spcAft>
                <a:spcPts val="600"/>
              </a:spcAft>
              <a:defRPr sz="2200" b="0">
                <a:solidFill>
                  <a:srgbClr val="7F8189"/>
                </a:solidFill>
                <a:latin typeface="Arial"/>
                <a:ea typeface="Arial"/>
                <a:cs typeface="Arial"/>
                <a:sym typeface="Arial"/>
              </a:defRPr>
            </a:pPr>
            <a:r>
              <a:rPr lang="ru-RU" sz="2000" dirty="0">
                <a:solidFill>
                  <a:schemeClr val="tx1">
                    <a:lumMod val="75000"/>
                    <a:lumOff val="25000"/>
                  </a:schemeClr>
                </a:solidFill>
                <a:latin typeface="Arial" panose="020B0604020202020204" pitchFamily="34" charset="0"/>
                <a:cs typeface="Arial" panose="020B0604020202020204" pitchFamily="34" charset="0"/>
              </a:rPr>
              <a:t>При </a:t>
            </a:r>
            <a:r>
              <a:rPr lang="ru-RU" sz="2000" b="1" dirty="0">
                <a:solidFill>
                  <a:schemeClr val="tx1">
                    <a:lumMod val="75000"/>
                    <a:lumOff val="25000"/>
                  </a:schemeClr>
                </a:solidFill>
                <a:latin typeface="Arial" panose="020B0604020202020204" pitchFamily="34" charset="0"/>
                <a:cs typeface="Arial" panose="020B0604020202020204" pitchFamily="34" charset="0"/>
              </a:rPr>
              <a:t>деструктивном</a:t>
            </a:r>
            <a:r>
              <a:rPr lang="ru-RU" sz="2000" dirty="0">
                <a:solidFill>
                  <a:schemeClr val="tx1">
                    <a:lumMod val="75000"/>
                    <a:lumOff val="25000"/>
                  </a:schemeClr>
                </a:solidFill>
                <a:latin typeface="Arial" panose="020B0604020202020204" pitchFamily="34" charset="0"/>
                <a:cs typeface="Arial" panose="020B0604020202020204" pitchFamily="34" charset="0"/>
              </a:rPr>
              <a:t>, патологическом варианте развития личности – формирование стремления получать от жизни больше за счет других, через реализацию негативных форм карьеризма («идти по головам»); чрезмерная жесткость, импульсивность, создание атмосферы неоправданного напряжения сил группы.</a:t>
            </a:r>
          </a:p>
        </p:txBody>
      </p:sp>
      <p:grpSp>
        <p:nvGrpSpPr>
          <p:cNvPr id="22" name="Группа 21">
            <a:extLst>
              <a:ext uri="{FF2B5EF4-FFF2-40B4-BE49-F238E27FC236}">
                <a16:creationId xmlns:a16="http://schemas.microsoft.com/office/drawing/2014/main" id="{7518C0B9-E506-AEB6-A031-F128456F1A10}"/>
              </a:ext>
            </a:extLst>
          </p:cNvPr>
          <p:cNvGrpSpPr/>
          <p:nvPr/>
        </p:nvGrpSpPr>
        <p:grpSpPr>
          <a:xfrm>
            <a:off x="1781015" y="439939"/>
            <a:ext cx="17547684" cy="999705"/>
            <a:chOff x="1781015" y="439939"/>
            <a:chExt cx="17547684" cy="999705"/>
          </a:xfrm>
        </p:grpSpPr>
        <p:sp>
          <p:nvSpPr>
            <p:cNvPr id="25" name="object 35">
              <a:extLst>
                <a:ext uri="{FF2B5EF4-FFF2-40B4-BE49-F238E27FC236}">
                  <a16:creationId xmlns:a16="http://schemas.microsoft.com/office/drawing/2014/main" id="{8C743823-C338-1501-FBE9-423ED363277D}"/>
                </a:ext>
              </a:extLst>
            </p:cNvPr>
            <p:cNvSpPr/>
            <p:nvPr/>
          </p:nvSpPr>
          <p:spPr>
            <a:xfrm>
              <a:off x="1781015" y="1293135"/>
              <a:ext cx="2175348" cy="45723"/>
            </a:xfrm>
            <a:custGeom>
              <a:avLst/>
              <a:gdLst/>
              <a:ahLst/>
              <a:cxnLst/>
              <a:rect l="l" t="t" r="r" b="b"/>
              <a:pathLst>
                <a:path w="1902460">
                  <a:moveTo>
                    <a:pt x="0" y="0"/>
                  </a:moveTo>
                  <a:lnTo>
                    <a:pt x="1901973" y="0"/>
                  </a:lnTo>
                </a:path>
              </a:pathLst>
            </a:custGeom>
            <a:ln w="93190">
              <a:solidFill>
                <a:srgbClr val="17799A"/>
              </a:solidFill>
            </a:ln>
          </p:spPr>
          <p:txBody>
            <a:bodyPr wrap="square" lIns="0" tIns="0" rIns="0" bIns="0" rtlCol="0"/>
            <a:lstStyle/>
            <a:p>
              <a:endParaRPr/>
            </a:p>
          </p:txBody>
        </p:sp>
        <p:grpSp>
          <p:nvGrpSpPr>
            <p:cNvPr id="27" name="Группа 26">
              <a:extLst>
                <a:ext uri="{FF2B5EF4-FFF2-40B4-BE49-F238E27FC236}">
                  <a16:creationId xmlns:a16="http://schemas.microsoft.com/office/drawing/2014/main" id="{5EBD7D95-A618-360F-9FAE-3E9A4EEE3E95}"/>
                </a:ext>
              </a:extLst>
            </p:cNvPr>
            <p:cNvGrpSpPr/>
            <p:nvPr/>
          </p:nvGrpSpPr>
          <p:grpSpPr>
            <a:xfrm>
              <a:off x="10738644" y="439939"/>
              <a:ext cx="8590055" cy="999705"/>
              <a:chOff x="10818237" y="369805"/>
              <a:chExt cx="8590055" cy="999705"/>
            </a:xfrm>
          </p:grpSpPr>
          <p:sp>
            <p:nvSpPr>
              <p:cNvPr id="28" name="TextBox 27">
                <a:extLst>
                  <a:ext uri="{FF2B5EF4-FFF2-40B4-BE49-F238E27FC236}">
                    <a16:creationId xmlns:a16="http://schemas.microsoft.com/office/drawing/2014/main" id="{72A9ECD8-91B5-5CB0-B278-56B0E0870FBA}"/>
                  </a:ext>
                </a:extLst>
              </p:cNvPr>
              <p:cNvSpPr txBox="1"/>
              <p:nvPr/>
            </p:nvSpPr>
            <p:spPr>
              <a:xfrm>
                <a:off x="10818237" y="390592"/>
                <a:ext cx="4444063" cy="923330"/>
              </a:xfrm>
              <a:prstGeom prst="rect">
                <a:avLst/>
              </a:prstGeom>
              <a:noFill/>
            </p:spPr>
            <p:txBody>
              <a:bodyPr wrap="square">
                <a:spAutoFit/>
              </a:bodyPr>
              <a:lstStyle/>
              <a:p>
                <a:pPr algn="r"/>
                <a:r>
                  <a:rPr lang="ru-RU" dirty="0">
                    <a:solidFill>
                      <a:schemeClr val="bg1">
                        <a:lumMod val="50000"/>
                      </a:schemeClr>
                    </a:solidFill>
                  </a:rPr>
                  <a:t>Международная научная конференция</a:t>
                </a:r>
              </a:p>
              <a:p>
                <a:pPr algn="r"/>
                <a:r>
                  <a:rPr lang="ru-RU" b="1" dirty="0">
                    <a:solidFill>
                      <a:schemeClr val="bg1">
                        <a:lumMod val="50000"/>
                      </a:schemeClr>
                    </a:solidFill>
                    <a:latin typeface="Arial" panose="020B0604020202020204" pitchFamily="34" charset="0"/>
                    <a:cs typeface="Arial" panose="020B0604020202020204" pitchFamily="34" charset="0"/>
                  </a:rPr>
                  <a:t>Наука для государственного </a:t>
                </a:r>
              </a:p>
              <a:p>
                <a:pPr algn="r"/>
                <a:r>
                  <a:rPr lang="ru-RU" b="1" dirty="0">
                    <a:solidFill>
                      <a:schemeClr val="bg1">
                        <a:lumMod val="50000"/>
                      </a:schemeClr>
                    </a:solidFill>
                    <a:latin typeface="Arial" panose="020B0604020202020204" pitchFamily="34" charset="0"/>
                    <a:cs typeface="Arial" panose="020B0604020202020204" pitchFamily="34" charset="0"/>
                  </a:rPr>
                  <a:t>управления в России</a:t>
                </a:r>
              </a:p>
            </p:txBody>
          </p:sp>
          <p:pic>
            <p:nvPicPr>
              <p:cNvPr id="29" name="Рисунок 28" descr="Изображение выглядит как снимок экрана, Графика, графический дизайн, круг&#10;&#10;Автоматически созданное описание">
                <a:extLst>
                  <a:ext uri="{FF2B5EF4-FFF2-40B4-BE49-F238E27FC236}">
                    <a16:creationId xmlns:a16="http://schemas.microsoft.com/office/drawing/2014/main" id="{0CB29475-84D6-8D22-C422-DFCB3F328AA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58907" y="396460"/>
                <a:ext cx="552078" cy="973050"/>
              </a:xfrm>
              <a:prstGeom prst="rect">
                <a:avLst/>
              </a:prstGeom>
            </p:spPr>
          </p:pic>
          <p:sp>
            <p:nvSpPr>
              <p:cNvPr id="30" name="TextBox 29">
                <a:extLst>
                  <a:ext uri="{FF2B5EF4-FFF2-40B4-BE49-F238E27FC236}">
                    <a16:creationId xmlns:a16="http://schemas.microsoft.com/office/drawing/2014/main" id="{5DE5A5CD-784E-9C90-3D97-4F55AF23F8EB}"/>
                  </a:ext>
                </a:extLst>
              </p:cNvPr>
              <p:cNvSpPr txBox="1"/>
              <p:nvPr/>
            </p:nvSpPr>
            <p:spPr>
              <a:xfrm>
                <a:off x="15902815" y="369805"/>
                <a:ext cx="3505477" cy="923330"/>
              </a:xfrm>
              <a:prstGeom prst="rect">
                <a:avLst/>
              </a:prstGeom>
              <a:noFill/>
            </p:spPr>
            <p:txBody>
              <a:bodyPr wrap="square">
                <a:spAutoFit/>
              </a:bodyPr>
              <a:lstStyle/>
              <a:p>
                <a:pPr algn="l"/>
                <a:r>
                  <a:rPr lang="ru-RU" b="1" dirty="0">
                    <a:solidFill>
                      <a:srgbClr val="005E75"/>
                    </a:solidFill>
                    <a:latin typeface="Arial" panose="020B0604020202020204" pitchFamily="34" charset="0"/>
                    <a:cs typeface="Arial" panose="020B0604020202020204" pitchFamily="34" charset="0"/>
                  </a:rPr>
                  <a:t>секция «Государственное и муниципальное управление: региональная повестка»</a:t>
                </a:r>
              </a:p>
            </p:txBody>
          </p:sp>
        </p:grpSp>
      </p:grpSp>
      <p:grpSp>
        <p:nvGrpSpPr>
          <p:cNvPr id="55" name="Группа 54">
            <a:extLst>
              <a:ext uri="{FF2B5EF4-FFF2-40B4-BE49-F238E27FC236}">
                <a16:creationId xmlns:a16="http://schemas.microsoft.com/office/drawing/2014/main" id="{B12F1722-F852-8384-01D2-F8A60488EEDB}"/>
              </a:ext>
            </a:extLst>
          </p:cNvPr>
          <p:cNvGrpSpPr/>
          <p:nvPr/>
        </p:nvGrpSpPr>
        <p:grpSpPr>
          <a:xfrm>
            <a:off x="1787928" y="4240073"/>
            <a:ext cx="11922516" cy="948210"/>
            <a:chOff x="1747196" y="4781887"/>
            <a:chExt cx="11922516" cy="948210"/>
          </a:xfrm>
        </p:grpSpPr>
        <p:sp>
          <p:nvSpPr>
            <p:cNvPr id="56" name="Lorem ipsum dolor sit amet, consectetur adipiscing elit, sed do eiusmod tempor incididunt ut labore et dolore magna aliqua.">
              <a:extLst>
                <a:ext uri="{FF2B5EF4-FFF2-40B4-BE49-F238E27FC236}">
                  <a16:creationId xmlns:a16="http://schemas.microsoft.com/office/drawing/2014/main" id="{888B8F34-3E21-AF18-C967-B663C1030BC7}"/>
                </a:ext>
              </a:extLst>
            </p:cNvPr>
            <p:cNvSpPr/>
            <p:nvPr/>
          </p:nvSpPr>
          <p:spPr>
            <a:xfrm>
              <a:off x="2661444" y="4781887"/>
              <a:ext cx="11008268" cy="94821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400" b="1" dirty="0">
                  <a:solidFill>
                    <a:schemeClr val="tx1">
                      <a:lumMod val="75000"/>
                      <a:lumOff val="25000"/>
                    </a:schemeClr>
                  </a:solidFill>
                  <a:latin typeface="Arial" panose="020B0604020202020204" pitchFamily="34" charset="0"/>
                  <a:cs typeface="Arial" panose="020B0604020202020204" pitchFamily="34" charset="0"/>
                </a:rPr>
                <a:t>Достижение конкретных результатов</a:t>
              </a:r>
            </a:p>
            <a:p>
              <a:r>
                <a:rPr lang="ru-RU" sz="2400" i="1" dirty="0">
                  <a:solidFill>
                    <a:schemeClr val="tx1">
                      <a:lumMod val="75000"/>
                      <a:lumOff val="25000"/>
                    </a:schemeClr>
                  </a:solidFill>
                  <a:latin typeface="Arial" panose="020B0604020202020204" pitchFamily="34" charset="0"/>
                  <a:cs typeface="Arial" panose="020B0604020202020204" pitchFamily="34" charset="0"/>
                </a:rPr>
                <a:t>стремление к определенному результату (направленность на цель)</a:t>
              </a:r>
            </a:p>
          </p:txBody>
        </p:sp>
        <p:grpSp>
          <p:nvGrpSpPr>
            <p:cNvPr id="57" name="Группа 56">
              <a:extLst>
                <a:ext uri="{FF2B5EF4-FFF2-40B4-BE49-F238E27FC236}">
                  <a16:creationId xmlns:a16="http://schemas.microsoft.com/office/drawing/2014/main" id="{E73E142F-D8EE-8173-0BA8-35709A16D9A3}"/>
                </a:ext>
              </a:extLst>
            </p:cNvPr>
            <p:cNvGrpSpPr/>
            <p:nvPr/>
          </p:nvGrpSpPr>
          <p:grpSpPr>
            <a:xfrm>
              <a:off x="1747196" y="4940549"/>
              <a:ext cx="560887" cy="560889"/>
              <a:chOff x="9566495" y="6570532"/>
              <a:chExt cx="560887" cy="560889"/>
            </a:xfrm>
          </p:grpSpPr>
          <p:sp>
            <p:nvSpPr>
              <p:cNvPr id="58" name="Circle">
                <a:extLst>
                  <a:ext uri="{FF2B5EF4-FFF2-40B4-BE49-F238E27FC236}">
                    <a16:creationId xmlns:a16="http://schemas.microsoft.com/office/drawing/2014/main" id="{6B0968B8-0B13-AE20-59D6-FBEBB2EA0F94}"/>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59" name="Graphic 48">
                <a:extLst>
                  <a:ext uri="{FF2B5EF4-FFF2-40B4-BE49-F238E27FC236}">
                    <a16:creationId xmlns:a16="http://schemas.microsoft.com/office/drawing/2014/main" id="{6DAD2F5C-6C3C-6493-10B2-B49334497554}"/>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sp>
        <p:nvSpPr>
          <p:cNvPr id="2" name="object 36">
            <a:extLst>
              <a:ext uri="{FF2B5EF4-FFF2-40B4-BE49-F238E27FC236}">
                <a16:creationId xmlns:a16="http://schemas.microsoft.com/office/drawing/2014/main" id="{AB2BBCB4-38B5-ECCB-3BB0-341F13FD4E12}"/>
              </a:ext>
            </a:extLst>
          </p:cNvPr>
          <p:cNvSpPr txBox="1"/>
          <p:nvPr/>
        </p:nvSpPr>
        <p:spPr>
          <a:xfrm>
            <a:off x="1781015" y="892073"/>
            <a:ext cx="9338629" cy="201338"/>
          </a:xfrm>
          <a:prstGeom prst="rect">
            <a:avLst/>
          </a:prstGeom>
        </p:spPr>
        <p:txBody>
          <a:bodyPr vert="horz" wrap="square" lIns="0" tIns="16511" rIns="0" bIns="0" rtlCol="0">
            <a:spAutoFit/>
          </a:bodyPr>
          <a:lstStyle/>
          <a:p>
            <a:pPr marL="12701">
              <a:spcBef>
                <a:spcPts val="130"/>
              </a:spcBef>
            </a:pPr>
            <a:r>
              <a:rPr lang="ru-RU" sz="1200" cap="all" spc="300" dirty="0">
                <a:latin typeface="Arial"/>
                <a:cs typeface="Arial"/>
              </a:rPr>
              <a:t>Лидерский потенциал: состояние и перспективы исследований</a:t>
            </a:r>
          </a:p>
        </p:txBody>
      </p:sp>
      <p:graphicFrame>
        <p:nvGraphicFramePr>
          <p:cNvPr id="18" name="Таблица 17">
            <a:extLst>
              <a:ext uri="{FF2B5EF4-FFF2-40B4-BE49-F238E27FC236}">
                <a16:creationId xmlns:a16="http://schemas.microsoft.com/office/drawing/2014/main" id="{60FFFA9A-ECB2-5092-01BD-74530D8650F6}"/>
              </a:ext>
            </a:extLst>
          </p:cNvPr>
          <p:cNvGraphicFramePr>
            <a:graphicFrameLocks noGrp="1"/>
          </p:cNvGraphicFramePr>
          <p:nvPr>
            <p:extLst>
              <p:ext uri="{D42A27DB-BD31-4B8C-83A1-F6EECF244321}">
                <p14:modId xmlns:p14="http://schemas.microsoft.com/office/powerpoint/2010/main" val="766029084"/>
              </p:ext>
            </p:extLst>
          </p:nvPr>
        </p:nvGraphicFramePr>
        <p:xfrm>
          <a:off x="11119644" y="5801006"/>
          <a:ext cx="7557796" cy="2910627"/>
        </p:xfrm>
        <a:graphic>
          <a:graphicData uri="http://schemas.openxmlformats.org/drawingml/2006/table">
            <a:tbl>
              <a:tblPr firstRow="1" firstCol="1" bandRow="1"/>
              <a:tblGrid>
                <a:gridCol w="3505159">
                  <a:extLst>
                    <a:ext uri="{9D8B030D-6E8A-4147-A177-3AD203B41FA5}">
                      <a16:colId xmlns:a16="http://schemas.microsoft.com/office/drawing/2014/main" val="4162241682"/>
                    </a:ext>
                  </a:extLst>
                </a:gridCol>
                <a:gridCol w="4052637">
                  <a:extLst>
                    <a:ext uri="{9D8B030D-6E8A-4147-A177-3AD203B41FA5}">
                      <a16:colId xmlns:a16="http://schemas.microsoft.com/office/drawing/2014/main" val="1139120013"/>
                    </a:ext>
                  </a:extLst>
                </a:gridCol>
              </a:tblGrid>
              <a:tr h="531753">
                <a:tc gridSpan="2">
                  <a:txBody>
                    <a:bodyPr/>
                    <a:lstStyle/>
                    <a:p>
                      <a:pPr algn="ctr">
                        <a:lnSpc>
                          <a:spcPct val="107000"/>
                        </a:lnSpc>
                        <a:spcAft>
                          <a:spcPts val="800"/>
                        </a:spcAft>
                      </a:pPr>
                      <a:r>
                        <a:rPr lang="ru-RU" sz="2200" b="1" kern="100" dirty="0">
                          <a:solidFill>
                            <a:schemeClr val="tx1"/>
                          </a:solidFill>
                          <a:effectLst/>
                          <a:latin typeface="+mn-lt"/>
                          <a:ea typeface="Calibri" panose="020F0502020204030204" pitchFamily="34" charset="0"/>
                          <a:cs typeface="Times New Roman" panose="02020603050405020304" pitchFamily="18" charset="0"/>
                        </a:rPr>
                        <a:t>Стили лидерства (образ лидера) </a:t>
                      </a:r>
                      <a:endParaRPr lang="ru-RU" sz="2200" kern="1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ru-RU"/>
                    </a:p>
                  </a:txBody>
                  <a:tcPr/>
                </a:tc>
                <a:extLst>
                  <a:ext uri="{0D108BD9-81ED-4DB2-BD59-A6C34878D82A}">
                    <a16:rowId xmlns:a16="http://schemas.microsoft.com/office/drawing/2014/main" val="2092873440"/>
                  </a:ext>
                </a:extLst>
              </a:tr>
              <a:tr h="842980">
                <a:tc>
                  <a:txBody>
                    <a:bodyPr/>
                    <a:lstStyle/>
                    <a:p>
                      <a:pPr algn="ctr">
                        <a:lnSpc>
                          <a:spcPct val="107000"/>
                        </a:lnSpc>
                        <a:spcAft>
                          <a:spcPts val="800"/>
                        </a:spcAft>
                      </a:pPr>
                      <a:r>
                        <a:rPr lang="ru-RU" sz="2000" i="1" kern="100" dirty="0">
                          <a:solidFill>
                            <a:schemeClr val="tx1"/>
                          </a:solidFill>
                          <a:effectLst/>
                          <a:latin typeface="+mn-lt"/>
                          <a:ea typeface="Calibri" panose="020F0502020204030204" pitchFamily="34" charset="0"/>
                          <a:cs typeface="Times New Roman" panose="02020603050405020304" pitchFamily="18" charset="0"/>
                        </a:rPr>
                        <a:t>Конструктивные варианты развития личностных черт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ru-RU" sz="2000" i="1" kern="100" dirty="0">
                          <a:solidFill>
                            <a:schemeClr val="tx1"/>
                          </a:solidFill>
                          <a:effectLst/>
                          <a:latin typeface="+mn-lt"/>
                          <a:ea typeface="Calibri" panose="020F0502020204030204" pitchFamily="34" charset="0"/>
                          <a:cs typeface="Times New Roman" panose="02020603050405020304" pitchFamily="18" charset="0"/>
                        </a:rPr>
                        <a:t>Деструктивные варианты развития личностных черт</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680908423"/>
                  </a:ext>
                </a:extLst>
              </a:tr>
              <a:tr h="1535894">
                <a:tc>
                  <a:txBody>
                    <a:bodyPr/>
                    <a:lstStyle/>
                    <a:p>
                      <a:pPr algn="ctr">
                        <a:lnSpc>
                          <a:spcPct val="107000"/>
                        </a:lnSpc>
                        <a:spcAft>
                          <a:spcPts val="800"/>
                        </a:spcAft>
                      </a:pPr>
                      <a:r>
                        <a:rPr lang="ru-RU" sz="2200" b="1" kern="100" dirty="0">
                          <a:solidFill>
                            <a:schemeClr val="tx1"/>
                          </a:solidFill>
                          <a:effectLst/>
                          <a:latin typeface="+mn-lt"/>
                          <a:ea typeface="Calibri" panose="020F0502020204030204" pitchFamily="34" charset="0"/>
                          <a:cs typeface="Times New Roman" panose="02020603050405020304" pitchFamily="18" charset="0"/>
                        </a:rPr>
                        <a:t>Достигатор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spcAft>
                          <a:spcPts val="800"/>
                        </a:spcAft>
                      </a:pPr>
                      <a:r>
                        <a:rPr lang="ru-RU" sz="2200" b="1" kern="100" dirty="0">
                          <a:solidFill>
                            <a:schemeClr val="tx1"/>
                          </a:solidFill>
                          <a:effectLst/>
                          <a:latin typeface="+mn-lt"/>
                          <a:ea typeface="Calibri" panose="020F0502020204030204" pitchFamily="34" charset="0"/>
                          <a:cs typeface="Times New Roman" panose="02020603050405020304" pitchFamily="18" charset="0"/>
                        </a:rPr>
                        <a:t>Лидер-тиран (психопатический) </a:t>
                      </a:r>
                    </a:p>
                    <a:p>
                      <a:pPr algn="ctr">
                        <a:lnSpc>
                          <a:spcPct val="107000"/>
                        </a:lnSpc>
                        <a:spcAft>
                          <a:spcPts val="800"/>
                        </a:spcAft>
                      </a:pPr>
                      <a:r>
                        <a:rPr lang="ru-RU" sz="2200" b="1" kern="100" dirty="0">
                          <a:solidFill>
                            <a:schemeClr val="tx1"/>
                          </a:solidFill>
                          <a:effectLst/>
                          <a:latin typeface="+mn-lt"/>
                          <a:ea typeface="Calibri" panose="020F0502020204030204" pitchFamily="34" charset="0"/>
                          <a:cs typeface="Times New Roman" panose="02020603050405020304" pitchFamily="18" charset="0"/>
                        </a:rPr>
                        <a:t>Энтузиаст (</a:t>
                      </a:r>
                      <a:r>
                        <a:rPr lang="ru-RU" sz="2200" b="1" kern="100" dirty="0" err="1">
                          <a:solidFill>
                            <a:schemeClr val="tx1"/>
                          </a:solidFill>
                          <a:effectLst/>
                          <a:latin typeface="+mn-lt"/>
                          <a:ea typeface="Calibri" panose="020F0502020204030204" pitchFamily="34" charset="0"/>
                          <a:cs typeface="Times New Roman" panose="02020603050405020304" pitchFamily="18" charset="0"/>
                        </a:rPr>
                        <a:t>гипоманиакальный</a:t>
                      </a:r>
                      <a:r>
                        <a:rPr lang="ru-RU" sz="2200" b="1" kern="100" dirty="0">
                          <a:solidFill>
                            <a:schemeClr val="tx1"/>
                          </a:solidFill>
                          <a:effectLst/>
                          <a:latin typeface="+mn-lt"/>
                          <a:ea typeface="Calibri" panose="020F0502020204030204" pitchFamily="34" charset="0"/>
                          <a:cs typeface="Times New Roman" panose="02020603050405020304" pitchFamily="18" charset="0"/>
                        </a:rPr>
                        <a:t> лидер)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95790811"/>
                  </a:ext>
                </a:extLst>
              </a:tr>
            </a:tbl>
          </a:graphicData>
        </a:graphic>
      </p:graphicFrame>
    </p:spTree>
    <p:extLst>
      <p:ext uri="{BB962C8B-B14F-4D97-AF65-F5344CB8AC3E}">
        <p14:creationId xmlns:p14="http://schemas.microsoft.com/office/powerpoint/2010/main" val="479335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82ACEE44-E850-5A19-9EFA-7F0059764888}"/>
            </a:ext>
          </a:extLst>
        </p:cNvPr>
        <p:cNvGrpSpPr/>
        <p:nvPr/>
      </p:nvGrpSpPr>
      <p:grpSpPr>
        <a:xfrm>
          <a:off x="0" y="0"/>
          <a:ext cx="0" cy="0"/>
          <a:chOff x="0" y="0"/>
          <a:chExt cx="0" cy="0"/>
        </a:xfrm>
      </p:grpSpPr>
      <p:sp>
        <p:nvSpPr>
          <p:cNvPr id="5" name="object 5">
            <a:extLst>
              <a:ext uri="{FF2B5EF4-FFF2-40B4-BE49-F238E27FC236}">
                <a16:creationId xmlns:a16="http://schemas.microsoft.com/office/drawing/2014/main" id="{D96BEA0A-9516-9C38-878C-C70BDAD7DB18}"/>
              </a:ext>
            </a:extLst>
          </p:cNvPr>
          <p:cNvSpPr/>
          <p:nvPr/>
        </p:nvSpPr>
        <p:spPr>
          <a:xfrm>
            <a:off x="18845321" y="10043357"/>
            <a:ext cx="370234" cy="375315"/>
          </a:xfrm>
          <a:custGeom>
            <a:avLst/>
            <a:gdLst/>
            <a:ahLst/>
            <a:cxnLst/>
            <a:rect l="l" t="t" r="r" b="b"/>
            <a:pathLst>
              <a:path w="370205" h="375284">
                <a:moveTo>
                  <a:pt x="184915" y="0"/>
                </a:moveTo>
                <a:lnTo>
                  <a:pt x="135759" y="6699"/>
                </a:lnTo>
                <a:lnTo>
                  <a:pt x="91586" y="25605"/>
                </a:lnTo>
                <a:lnTo>
                  <a:pt x="54161" y="54931"/>
                </a:lnTo>
                <a:lnTo>
                  <a:pt x="25247" y="92889"/>
                </a:lnTo>
                <a:lnTo>
                  <a:pt x="6605" y="137693"/>
                </a:lnTo>
                <a:lnTo>
                  <a:pt x="0" y="187554"/>
                </a:lnTo>
                <a:lnTo>
                  <a:pt x="6605" y="237412"/>
                </a:lnTo>
                <a:lnTo>
                  <a:pt x="25247" y="282214"/>
                </a:lnTo>
                <a:lnTo>
                  <a:pt x="54161" y="320173"/>
                </a:lnTo>
                <a:lnTo>
                  <a:pt x="91586" y="349501"/>
                </a:lnTo>
                <a:lnTo>
                  <a:pt x="135759" y="368408"/>
                </a:lnTo>
                <a:lnTo>
                  <a:pt x="184915" y="375108"/>
                </a:lnTo>
                <a:lnTo>
                  <a:pt x="234072" y="368408"/>
                </a:lnTo>
                <a:lnTo>
                  <a:pt x="278244" y="349501"/>
                </a:lnTo>
                <a:lnTo>
                  <a:pt x="315669" y="320173"/>
                </a:lnTo>
                <a:lnTo>
                  <a:pt x="344584" y="282214"/>
                </a:lnTo>
                <a:lnTo>
                  <a:pt x="363226" y="237412"/>
                </a:lnTo>
                <a:lnTo>
                  <a:pt x="369831" y="187554"/>
                </a:lnTo>
                <a:lnTo>
                  <a:pt x="363226" y="137693"/>
                </a:lnTo>
                <a:lnTo>
                  <a:pt x="344584" y="92889"/>
                </a:lnTo>
                <a:lnTo>
                  <a:pt x="315669" y="54931"/>
                </a:lnTo>
                <a:lnTo>
                  <a:pt x="278244" y="25605"/>
                </a:lnTo>
                <a:lnTo>
                  <a:pt x="234072" y="6699"/>
                </a:lnTo>
                <a:lnTo>
                  <a:pt x="184915" y="0"/>
                </a:lnTo>
                <a:close/>
              </a:path>
            </a:pathLst>
          </a:custGeom>
          <a:solidFill>
            <a:srgbClr val="17799A"/>
          </a:solidFill>
        </p:spPr>
        <p:txBody>
          <a:bodyPr wrap="square" lIns="0" tIns="0" rIns="0" bIns="0" rtlCol="0"/>
          <a:lstStyle/>
          <a:p>
            <a:endParaRPr/>
          </a:p>
        </p:txBody>
      </p:sp>
      <p:sp>
        <p:nvSpPr>
          <p:cNvPr id="6" name="object 6">
            <a:extLst>
              <a:ext uri="{FF2B5EF4-FFF2-40B4-BE49-F238E27FC236}">
                <a16:creationId xmlns:a16="http://schemas.microsoft.com/office/drawing/2014/main" id="{73379746-D8EE-05A7-BC12-7D68072C75E8}"/>
              </a:ext>
            </a:extLst>
          </p:cNvPr>
          <p:cNvSpPr txBox="1"/>
          <p:nvPr/>
        </p:nvSpPr>
        <p:spPr>
          <a:xfrm>
            <a:off x="18963311" y="10093373"/>
            <a:ext cx="133996" cy="237886"/>
          </a:xfrm>
          <a:prstGeom prst="rect">
            <a:avLst/>
          </a:prstGeom>
        </p:spPr>
        <p:txBody>
          <a:bodyPr vert="horz" wrap="square" lIns="0" tIns="14605" rIns="0" bIns="0" rtlCol="0">
            <a:spAutoFit/>
          </a:bodyPr>
          <a:lstStyle/>
          <a:p>
            <a:pPr marL="12701">
              <a:spcBef>
                <a:spcPts val="114"/>
              </a:spcBef>
            </a:pPr>
            <a:r>
              <a:rPr lang="ru-RU" sz="1450" dirty="0">
                <a:solidFill>
                  <a:schemeClr val="bg1"/>
                </a:solidFill>
                <a:latin typeface="Arial"/>
                <a:cs typeface="Arial"/>
              </a:rPr>
              <a:t>7</a:t>
            </a:r>
            <a:endParaRPr sz="1450" dirty="0">
              <a:solidFill>
                <a:schemeClr val="bg1"/>
              </a:solidFill>
              <a:latin typeface="Arial"/>
              <a:cs typeface="Arial"/>
            </a:endParaRPr>
          </a:p>
        </p:txBody>
      </p:sp>
      <p:sp>
        <p:nvSpPr>
          <p:cNvPr id="9" name="Placeholder Demo Text">
            <a:extLst>
              <a:ext uri="{FF2B5EF4-FFF2-40B4-BE49-F238E27FC236}">
                <a16:creationId xmlns:a16="http://schemas.microsoft.com/office/drawing/2014/main" id="{28B44E29-106E-CA14-D2A7-603AB013FD91}"/>
              </a:ext>
            </a:extLst>
          </p:cNvPr>
          <p:cNvSpPr txBox="1"/>
          <p:nvPr/>
        </p:nvSpPr>
        <p:spPr>
          <a:xfrm>
            <a:off x="1787928" y="2405961"/>
            <a:ext cx="10779516" cy="6155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spAutoFit/>
          </a:bodyPr>
          <a:lstStyle>
            <a:lvl1pPr algn="l">
              <a:defRPr sz="8000" b="0">
                <a:solidFill>
                  <a:srgbClr val="242423"/>
                </a:solidFill>
                <a:latin typeface="Montserrat Bold"/>
                <a:ea typeface="Montserrat Bold"/>
                <a:cs typeface="Montserrat Bold"/>
                <a:sym typeface="Montserrat Bold"/>
              </a:defRPr>
            </a:lvl1pPr>
          </a:lstStyle>
          <a:p>
            <a:r>
              <a:rPr lang="ru-RU" sz="4000" b="1" dirty="0">
                <a:latin typeface="Arial" panose="020B0604020202020204" pitchFamily="34" charset="0"/>
                <a:cs typeface="Arial" panose="020B0604020202020204" pitchFamily="34" charset="0"/>
              </a:rPr>
              <a:t>Направления дальнейших исследований</a:t>
            </a:r>
            <a:endParaRPr lang="en-US" sz="4000" b="1" dirty="0">
              <a:latin typeface="Arial" panose="020B0604020202020204" pitchFamily="34" charset="0"/>
              <a:cs typeface="Arial" panose="020B0604020202020204" pitchFamily="34" charset="0"/>
            </a:endParaRPr>
          </a:p>
        </p:txBody>
      </p:sp>
      <p:grpSp>
        <p:nvGrpSpPr>
          <p:cNvPr id="22" name="Группа 21">
            <a:extLst>
              <a:ext uri="{FF2B5EF4-FFF2-40B4-BE49-F238E27FC236}">
                <a16:creationId xmlns:a16="http://schemas.microsoft.com/office/drawing/2014/main" id="{DD797B12-A275-93E9-3A12-9185A8C3DE81}"/>
              </a:ext>
            </a:extLst>
          </p:cNvPr>
          <p:cNvGrpSpPr/>
          <p:nvPr/>
        </p:nvGrpSpPr>
        <p:grpSpPr>
          <a:xfrm>
            <a:off x="1781015" y="439939"/>
            <a:ext cx="17547684" cy="999705"/>
            <a:chOff x="1781015" y="439939"/>
            <a:chExt cx="17547684" cy="999705"/>
          </a:xfrm>
        </p:grpSpPr>
        <p:sp>
          <p:nvSpPr>
            <p:cNvPr id="25" name="object 35">
              <a:extLst>
                <a:ext uri="{FF2B5EF4-FFF2-40B4-BE49-F238E27FC236}">
                  <a16:creationId xmlns:a16="http://schemas.microsoft.com/office/drawing/2014/main" id="{6DF6C0FB-E5E5-8D25-210F-DA8F2AFF68E0}"/>
                </a:ext>
              </a:extLst>
            </p:cNvPr>
            <p:cNvSpPr/>
            <p:nvPr/>
          </p:nvSpPr>
          <p:spPr>
            <a:xfrm>
              <a:off x="1781015" y="1293135"/>
              <a:ext cx="2175348" cy="45723"/>
            </a:xfrm>
            <a:custGeom>
              <a:avLst/>
              <a:gdLst/>
              <a:ahLst/>
              <a:cxnLst/>
              <a:rect l="l" t="t" r="r" b="b"/>
              <a:pathLst>
                <a:path w="1902460">
                  <a:moveTo>
                    <a:pt x="0" y="0"/>
                  </a:moveTo>
                  <a:lnTo>
                    <a:pt x="1901973" y="0"/>
                  </a:lnTo>
                </a:path>
              </a:pathLst>
            </a:custGeom>
            <a:ln w="93190">
              <a:solidFill>
                <a:srgbClr val="17799A"/>
              </a:solidFill>
            </a:ln>
          </p:spPr>
          <p:txBody>
            <a:bodyPr wrap="square" lIns="0" tIns="0" rIns="0" bIns="0" rtlCol="0"/>
            <a:lstStyle/>
            <a:p>
              <a:endParaRPr/>
            </a:p>
          </p:txBody>
        </p:sp>
        <p:grpSp>
          <p:nvGrpSpPr>
            <p:cNvPr id="27" name="Группа 26">
              <a:extLst>
                <a:ext uri="{FF2B5EF4-FFF2-40B4-BE49-F238E27FC236}">
                  <a16:creationId xmlns:a16="http://schemas.microsoft.com/office/drawing/2014/main" id="{EAB13CDE-A9C4-7224-72A0-F393BB82CE64}"/>
                </a:ext>
              </a:extLst>
            </p:cNvPr>
            <p:cNvGrpSpPr/>
            <p:nvPr/>
          </p:nvGrpSpPr>
          <p:grpSpPr>
            <a:xfrm>
              <a:off x="10738644" y="439939"/>
              <a:ext cx="8590055" cy="999705"/>
              <a:chOff x="10818237" y="369805"/>
              <a:chExt cx="8590055" cy="999705"/>
            </a:xfrm>
          </p:grpSpPr>
          <p:sp>
            <p:nvSpPr>
              <p:cNvPr id="28" name="TextBox 27">
                <a:extLst>
                  <a:ext uri="{FF2B5EF4-FFF2-40B4-BE49-F238E27FC236}">
                    <a16:creationId xmlns:a16="http://schemas.microsoft.com/office/drawing/2014/main" id="{74F2076E-BC0E-F8CD-F684-B5E0D6E6DA54}"/>
                  </a:ext>
                </a:extLst>
              </p:cNvPr>
              <p:cNvSpPr txBox="1"/>
              <p:nvPr/>
            </p:nvSpPr>
            <p:spPr>
              <a:xfrm>
                <a:off x="10818237" y="390592"/>
                <a:ext cx="4444063" cy="923330"/>
              </a:xfrm>
              <a:prstGeom prst="rect">
                <a:avLst/>
              </a:prstGeom>
              <a:noFill/>
            </p:spPr>
            <p:txBody>
              <a:bodyPr wrap="square">
                <a:spAutoFit/>
              </a:bodyPr>
              <a:lstStyle/>
              <a:p>
                <a:pPr algn="r"/>
                <a:r>
                  <a:rPr lang="ru-RU" dirty="0">
                    <a:solidFill>
                      <a:schemeClr val="bg1">
                        <a:lumMod val="50000"/>
                      </a:schemeClr>
                    </a:solidFill>
                  </a:rPr>
                  <a:t>Международная научная конференция</a:t>
                </a:r>
              </a:p>
              <a:p>
                <a:pPr algn="r"/>
                <a:r>
                  <a:rPr lang="ru-RU" b="1" dirty="0">
                    <a:solidFill>
                      <a:schemeClr val="bg1">
                        <a:lumMod val="50000"/>
                      </a:schemeClr>
                    </a:solidFill>
                    <a:latin typeface="Arial" panose="020B0604020202020204" pitchFamily="34" charset="0"/>
                    <a:cs typeface="Arial" panose="020B0604020202020204" pitchFamily="34" charset="0"/>
                  </a:rPr>
                  <a:t>Наука для государственного </a:t>
                </a:r>
              </a:p>
              <a:p>
                <a:pPr algn="r"/>
                <a:r>
                  <a:rPr lang="ru-RU" b="1" dirty="0">
                    <a:solidFill>
                      <a:schemeClr val="bg1">
                        <a:lumMod val="50000"/>
                      </a:schemeClr>
                    </a:solidFill>
                    <a:latin typeface="Arial" panose="020B0604020202020204" pitchFamily="34" charset="0"/>
                    <a:cs typeface="Arial" panose="020B0604020202020204" pitchFamily="34" charset="0"/>
                  </a:rPr>
                  <a:t>управления в России</a:t>
                </a:r>
              </a:p>
            </p:txBody>
          </p:sp>
          <p:pic>
            <p:nvPicPr>
              <p:cNvPr id="29" name="Рисунок 28" descr="Изображение выглядит как снимок экрана, Графика, графический дизайн, круг&#10;&#10;Автоматически созданное описание">
                <a:extLst>
                  <a:ext uri="{FF2B5EF4-FFF2-40B4-BE49-F238E27FC236}">
                    <a16:creationId xmlns:a16="http://schemas.microsoft.com/office/drawing/2014/main" id="{7B6FF89A-14B4-3751-8455-867EE45135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58907" y="396460"/>
                <a:ext cx="552078" cy="973050"/>
              </a:xfrm>
              <a:prstGeom prst="rect">
                <a:avLst/>
              </a:prstGeom>
            </p:spPr>
          </p:pic>
          <p:sp>
            <p:nvSpPr>
              <p:cNvPr id="30" name="TextBox 29">
                <a:extLst>
                  <a:ext uri="{FF2B5EF4-FFF2-40B4-BE49-F238E27FC236}">
                    <a16:creationId xmlns:a16="http://schemas.microsoft.com/office/drawing/2014/main" id="{23019BBA-0B85-1C21-D950-3A7F30678623}"/>
                  </a:ext>
                </a:extLst>
              </p:cNvPr>
              <p:cNvSpPr txBox="1"/>
              <p:nvPr/>
            </p:nvSpPr>
            <p:spPr>
              <a:xfrm>
                <a:off x="15902815" y="369805"/>
                <a:ext cx="3505477" cy="923330"/>
              </a:xfrm>
              <a:prstGeom prst="rect">
                <a:avLst/>
              </a:prstGeom>
              <a:noFill/>
            </p:spPr>
            <p:txBody>
              <a:bodyPr wrap="square">
                <a:spAutoFit/>
              </a:bodyPr>
              <a:lstStyle/>
              <a:p>
                <a:pPr algn="l"/>
                <a:r>
                  <a:rPr lang="ru-RU" b="1" dirty="0">
                    <a:solidFill>
                      <a:srgbClr val="005E75"/>
                    </a:solidFill>
                    <a:latin typeface="Arial" panose="020B0604020202020204" pitchFamily="34" charset="0"/>
                    <a:cs typeface="Arial" panose="020B0604020202020204" pitchFamily="34" charset="0"/>
                  </a:rPr>
                  <a:t>секция «Государственное и муниципальное управление: региональная повестка»</a:t>
                </a:r>
              </a:p>
            </p:txBody>
          </p:sp>
        </p:grpSp>
      </p:grpSp>
      <p:grpSp>
        <p:nvGrpSpPr>
          <p:cNvPr id="4" name="Группа 3">
            <a:extLst>
              <a:ext uri="{FF2B5EF4-FFF2-40B4-BE49-F238E27FC236}">
                <a16:creationId xmlns:a16="http://schemas.microsoft.com/office/drawing/2014/main" id="{38905445-4548-20C5-CA99-32837E96F25F}"/>
              </a:ext>
            </a:extLst>
          </p:cNvPr>
          <p:cNvGrpSpPr/>
          <p:nvPr/>
        </p:nvGrpSpPr>
        <p:grpSpPr>
          <a:xfrm>
            <a:off x="1787928" y="3629768"/>
            <a:ext cx="9799240" cy="807339"/>
            <a:chOff x="1747196" y="4781887"/>
            <a:chExt cx="9799240" cy="807339"/>
          </a:xfrm>
        </p:grpSpPr>
        <p:sp>
          <p:nvSpPr>
            <p:cNvPr id="34" name="Lorem ipsum dolor sit amet, consectetur adipiscing elit, sed do eiusmod tempor incididunt ut labore et dolore magna aliqua.">
              <a:extLst>
                <a:ext uri="{FF2B5EF4-FFF2-40B4-BE49-F238E27FC236}">
                  <a16:creationId xmlns:a16="http://schemas.microsoft.com/office/drawing/2014/main" id="{070B15A8-4ACA-7914-D1CA-A3C58787B276}"/>
                </a:ext>
              </a:extLst>
            </p:cNvPr>
            <p:cNvSpPr/>
            <p:nvPr/>
          </p:nvSpPr>
          <p:spPr>
            <a:xfrm>
              <a:off x="2661444" y="4781887"/>
              <a:ext cx="8884992" cy="8073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dirty="0">
                  <a:solidFill>
                    <a:schemeClr val="tx1">
                      <a:lumMod val="75000"/>
                      <a:lumOff val="25000"/>
                    </a:schemeClr>
                  </a:solidFill>
                  <a:latin typeface="Arial" panose="020B0604020202020204" pitchFamily="34" charset="0"/>
                  <a:cs typeface="Arial" panose="020B0604020202020204" pitchFamily="34" charset="0"/>
                </a:rPr>
                <a:t>уточнение состава факторов, детерминирующих лидерский потенциал и оказывающих влияние на его активизацию и развитие;</a:t>
              </a:r>
            </a:p>
          </p:txBody>
        </p:sp>
        <p:grpSp>
          <p:nvGrpSpPr>
            <p:cNvPr id="39" name="Группа 38">
              <a:extLst>
                <a:ext uri="{FF2B5EF4-FFF2-40B4-BE49-F238E27FC236}">
                  <a16:creationId xmlns:a16="http://schemas.microsoft.com/office/drawing/2014/main" id="{93297172-A3B9-2B85-19D8-3347E50B9C46}"/>
                </a:ext>
              </a:extLst>
            </p:cNvPr>
            <p:cNvGrpSpPr/>
            <p:nvPr/>
          </p:nvGrpSpPr>
          <p:grpSpPr>
            <a:xfrm>
              <a:off x="1747196" y="4940549"/>
              <a:ext cx="560887" cy="560889"/>
              <a:chOff x="9566495" y="6570532"/>
              <a:chExt cx="560887" cy="560889"/>
            </a:xfrm>
          </p:grpSpPr>
          <p:sp>
            <p:nvSpPr>
              <p:cNvPr id="46" name="Circle">
                <a:extLst>
                  <a:ext uri="{FF2B5EF4-FFF2-40B4-BE49-F238E27FC236}">
                    <a16:creationId xmlns:a16="http://schemas.microsoft.com/office/drawing/2014/main" id="{A799BBDA-6FDB-E037-2913-8976E45DCB45}"/>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47" name="Graphic 48">
                <a:extLst>
                  <a:ext uri="{FF2B5EF4-FFF2-40B4-BE49-F238E27FC236}">
                    <a16:creationId xmlns:a16="http://schemas.microsoft.com/office/drawing/2014/main" id="{CAE35A94-1E9A-397B-8922-84744C730E8F}"/>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grpSp>
        <p:nvGrpSpPr>
          <p:cNvPr id="50" name="Группа 49">
            <a:extLst>
              <a:ext uri="{FF2B5EF4-FFF2-40B4-BE49-F238E27FC236}">
                <a16:creationId xmlns:a16="http://schemas.microsoft.com/office/drawing/2014/main" id="{63F444FB-9926-C588-B4EC-BF6391D51577}"/>
              </a:ext>
            </a:extLst>
          </p:cNvPr>
          <p:cNvGrpSpPr/>
          <p:nvPr/>
        </p:nvGrpSpPr>
        <p:grpSpPr>
          <a:xfrm>
            <a:off x="1781015" y="5943452"/>
            <a:ext cx="9603571" cy="807339"/>
            <a:chOff x="1747196" y="4781887"/>
            <a:chExt cx="9603571" cy="807339"/>
          </a:xfrm>
        </p:grpSpPr>
        <p:sp>
          <p:nvSpPr>
            <p:cNvPr id="51" name="Lorem ipsum dolor sit amet, consectetur adipiscing elit, sed do eiusmod tempor incididunt ut labore et dolore magna aliqua.">
              <a:extLst>
                <a:ext uri="{FF2B5EF4-FFF2-40B4-BE49-F238E27FC236}">
                  <a16:creationId xmlns:a16="http://schemas.microsoft.com/office/drawing/2014/main" id="{FAF33EC0-2A65-42B3-9755-4A6AFDE7909F}"/>
                </a:ext>
              </a:extLst>
            </p:cNvPr>
            <p:cNvSpPr/>
            <p:nvPr/>
          </p:nvSpPr>
          <p:spPr>
            <a:xfrm>
              <a:off x="2661444" y="4781887"/>
              <a:ext cx="8689323" cy="8073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dirty="0">
                  <a:solidFill>
                    <a:schemeClr val="tx1">
                      <a:lumMod val="75000"/>
                      <a:lumOff val="25000"/>
                    </a:schemeClr>
                  </a:solidFill>
                  <a:latin typeface="Arial" panose="020B0604020202020204" pitchFamily="34" charset="0"/>
                  <a:cs typeface="Arial" panose="020B0604020202020204" pitchFamily="34" charset="0"/>
                </a:rPr>
                <a:t>анализ влияния лидерского потенциала на развитие потенциальных свойств группы;</a:t>
              </a:r>
            </a:p>
          </p:txBody>
        </p:sp>
        <p:grpSp>
          <p:nvGrpSpPr>
            <p:cNvPr id="52" name="Группа 51">
              <a:extLst>
                <a:ext uri="{FF2B5EF4-FFF2-40B4-BE49-F238E27FC236}">
                  <a16:creationId xmlns:a16="http://schemas.microsoft.com/office/drawing/2014/main" id="{97550D7D-C007-F7FC-5F72-8E7CAB0D5752}"/>
                </a:ext>
              </a:extLst>
            </p:cNvPr>
            <p:cNvGrpSpPr/>
            <p:nvPr/>
          </p:nvGrpSpPr>
          <p:grpSpPr>
            <a:xfrm>
              <a:off x="1747196" y="4940549"/>
              <a:ext cx="560887" cy="560889"/>
              <a:chOff x="9566495" y="6570532"/>
              <a:chExt cx="560887" cy="560889"/>
            </a:xfrm>
          </p:grpSpPr>
          <p:sp>
            <p:nvSpPr>
              <p:cNvPr id="53" name="Circle">
                <a:extLst>
                  <a:ext uri="{FF2B5EF4-FFF2-40B4-BE49-F238E27FC236}">
                    <a16:creationId xmlns:a16="http://schemas.microsoft.com/office/drawing/2014/main" id="{2E5067A9-1E98-F827-5A3D-ECA53AC2676E}"/>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54" name="Graphic 48">
                <a:extLst>
                  <a:ext uri="{FF2B5EF4-FFF2-40B4-BE49-F238E27FC236}">
                    <a16:creationId xmlns:a16="http://schemas.microsoft.com/office/drawing/2014/main" id="{2EDDA675-1E02-C2C1-2681-7D348489DB32}"/>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grpSp>
        <p:nvGrpSpPr>
          <p:cNvPr id="55" name="Группа 54">
            <a:extLst>
              <a:ext uri="{FF2B5EF4-FFF2-40B4-BE49-F238E27FC236}">
                <a16:creationId xmlns:a16="http://schemas.microsoft.com/office/drawing/2014/main" id="{05535317-683D-C400-3CC2-4C0EBB7C8934}"/>
              </a:ext>
            </a:extLst>
          </p:cNvPr>
          <p:cNvGrpSpPr/>
          <p:nvPr/>
        </p:nvGrpSpPr>
        <p:grpSpPr>
          <a:xfrm>
            <a:off x="1781015" y="4787257"/>
            <a:ext cx="9603571" cy="807339"/>
            <a:chOff x="1747196" y="4781887"/>
            <a:chExt cx="9603571" cy="807339"/>
          </a:xfrm>
        </p:grpSpPr>
        <p:sp>
          <p:nvSpPr>
            <p:cNvPr id="56" name="Lorem ipsum dolor sit amet, consectetur adipiscing elit, sed do eiusmod tempor incididunt ut labore et dolore magna aliqua.">
              <a:extLst>
                <a:ext uri="{FF2B5EF4-FFF2-40B4-BE49-F238E27FC236}">
                  <a16:creationId xmlns:a16="http://schemas.microsoft.com/office/drawing/2014/main" id="{A1C56E25-B3D5-3B6D-51CE-C01CF60E87B7}"/>
                </a:ext>
              </a:extLst>
            </p:cNvPr>
            <p:cNvSpPr/>
            <p:nvPr/>
          </p:nvSpPr>
          <p:spPr>
            <a:xfrm>
              <a:off x="2661444" y="4781887"/>
              <a:ext cx="8689323" cy="8073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dirty="0">
                  <a:solidFill>
                    <a:schemeClr val="tx1">
                      <a:lumMod val="75000"/>
                      <a:lumOff val="25000"/>
                    </a:schemeClr>
                  </a:solidFill>
                  <a:latin typeface="Arial" panose="020B0604020202020204" pitchFamily="34" charset="0"/>
                  <a:cs typeface="Arial" panose="020B0604020202020204" pitchFamily="34" charset="0"/>
                </a:rPr>
                <a:t>определение направленностей развития лидерского потенциала и  формирование и обоснование соответствующей типологии;</a:t>
              </a:r>
            </a:p>
          </p:txBody>
        </p:sp>
        <p:grpSp>
          <p:nvGrpSpPr>
            <p:cNvPr id="57" name="Группа 56">
              <a:extLst>
                <a:ext uri="{FF2B5EF4-FFF2-40B4-BE49-F238E27FC236}">
                  <a16:creationId xmlns:a16="http://schemas.microsoft.com/office/drawing/2014/main" id="{E5DF13C7-AA49-4CB1-895A-1BDAF78D054F}"/>
                </a:ext>
              </a:extLst>
            </p:cNvPr>
            <p:cNvGrpSpPr/>
            <p:nvPr/>
          </p:nvGrpSpPr>
          <p:grpSpPr>
            <a:xfrm>
              <a:off x="1747196" y="4940549"/>
              <a:ext cx="560887" cy="560889"/>
              <a:chOff x="9566495" y="6570532"/>
              <a:chExt cx="560887" cy="560889"/>
            </a:xfrm>
          </p:grpSpPr>
          <p:sp>
            <p:nvSpPr>
              <p:cNvPr id="58" name="Circle">
                <a:extLst>
                  <a:ext uri="{FF2B5EF4-FFF2-40B4-BE49-F238E27FC236}">
                    <a16:creationId xmlns:a16="http://schemas.microsoft.com/office/drawing/2014/main" id="{99A0DC3F-8BE7-8770-5A8F-A2458E3E48ED}"/>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59" name="Graphic 48">
                <a:extLst>
                  <a:ext uri="{FF2B5EF4-FFF2-40B4-BE49-F238E27FC236}">
                    <a16:creationId xmlns:a16="http://schemas.microsoft.com/office/drawing/2014/main" id="{65684B1F-6C02-BE19-C4F2-1876F9468ABB}"/>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grpSp>
        <p:nvGrpSpPr>
          <p:cNvPr id="60" name="Группа 59">
            <a:extLst>
              <a:ext uri="{FF2B5EF4-FFF2-40B4-BE49-F238E27FC236}">
                <a16:creationId xmlns:a16="http://schemas.microsoft.com/office/drawing/2014/main" id="{4C55454D-4882-FC38-D1A3-495BDC18B15F}"/>
              </a:ext>
            </a:extLst>
          </p:cNvPr>
          <p:cNvGrpSpPr/>
          <p:nvPr/>
        </p:nvGrpSpPr>
        <p:grpSpPr>
          <a:xfrm>
            <a:off x="1781015" y="7097379"/>
            <a:ext cx="10024429" cy="807339"/>
            <a:chOff x="1747196" y="4781887"/>
            <a:chExt cx="10024429" cy="807339"/>
          </a:xfrm>
        </p:grpSpPr>
        <p:sp>
          <p:nvSpPr>
            <p:cNvPr id="61" name="Lorem ipsum dolor sit amet, consectetur adipiscing elit, sed do eiusmod tempor incididunt ut labore et dolore magna aliqua.">
              <a:extLst>
                <a:ext uri="{FF2B5EF4-FFF2-40B4-BE49-F238E27FC236}">
                  <a16:creationId xmlns:a16="http://schemas.microsoft.com/office/drawing/2014/main" id="{B00C9E09-6B10-90F2-6C22-B038D51BA209}"/>
                </a:ext>
              </a:extLst>
            </p:cNvPr>
            <p:cNvSpPr/>
            <p:nvPr/>
          </p:nvSpPr>
          <p:spPr>
            <a:xfrm>
              <a:off x="2661444" y="4781887"/>
              <a:ext cx="9110181" cy="80733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dirty="0">
                  <a:solidFill>
                    <a:schemeClr val="tx1">
                      <a:lumMod val="75000"/>
                      <a:lumOff val="25000"/>
                    </a:schemeClr>
                  </a:solidFill>
                  <a:latin typeface="Arial" panose="020B0604020202020204" pitchFamily="34" charset="0"/>
                  <a:cs typeface="Arial" panose="020B0604020202020204" pitchFamily="34" charset="0"/>
                </a:rPr>
                <a:t>определение особенностей лидерского потенциала, а также его выявление и развитие в сфере государственного-муниципального управления;</a:t>
              </a:r>
            </a:p>
          </p:txBody>
        </p:sp>
        <p:grpSp>
          <p:nvGrpSpPr>
            <p:cNvPr id="62" name="Группа 61">
              <a:extLst>
                <a:ext uri="{FF2B5EF4-FFF2-40B4-BE49-F238E27FC236}">
                  <a16:creationId xmlns:a16="http://schemas.microsoft.com/office/drawing/2014/main" id="{39EED412-7DC4-02F5-D3F3-84289697DF9A}"/>
                </a:ext>
              </a:extLst>
            </p:cNvPr>
            <p:cNvGrpSpPr/>
            <p:nvPr/>
          </p:nvGrpSpPr>
          <p:grpSpPr>
            <a:xfrm>
              <a:off x="1747196" y="4940549"/>
              <a:ext cx="560887" cy="560889"/>
              <a:chOff x="9566495" y="6570532"/>
              <a:chExt cx="560887" cy="560889"/>
            </a:xfrm>
          </p:grpSpPr>
          <p:sp>
            <p:nvSpPr>
              <p:cNvPr id="63" name="Circle">
                <a:extLst>
                  <a:ext uri="{FF2B5EF4-FFF2-40B4-BE49-F238E27FC236}">
                    <a16:creationId xmlns:a16="http://schemas.microsoft.com/office/drawing/2014/main" id="{F82DBC73-5541-7D5D-AC38-C4CBEAEE1E3E}"/>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64" name="Graphic 48">
                <a:extLst>
                  <a:ext uri="{FF2B5EF4-FFF2-40B4-BE49-F238E27FC236}">
                    <a16:creationId xmlns:a16="http://schemas.microsoft.com/office/drawing/2014/main" id="{41626A63-62E5-8AE8-66BB-97F12A91570C}"/>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sp>
        <p:nvSpPr>
          <p:cNvPr id="2" name="object 36">
            <a:extLst>
              <a:ext uri="{FF2B5EF4-FFF2-40B4-BE49-F238E27FC236}">
                <a16:creationId xmlns:a16="http://schemas.microsoft.com/office/drawing/2014/main" id="{5B61E77C-F937-CFC5-5986-C71F24D131C4}"/>
              </a:ext>
            </a:extLst>
          </p:cNvPr>
          <p:cNvSpPr txBox="1"/>
          <p:nvPr/>
        </p:nvSpPr>
        <p:spPr>
          <a:xfrm>
            <a:off x="1781015" y="892073"/>
            <a:ext cx="9338629" cy="201338"/>
          </a:xfrm>
          <a:prstGeom prst="rect">
            <a:avLst/>
          </a:prstGeom>
        </p:spPr>
        <p:txBody>
          <a:bodyPr vert="horz" wrap="square" lIns="0" tIns="16511" rIns="0" bIns="0" rtlCol="0">
            <a:spAutoFit/>
          </a:bodyPr>
          <a:lstStyle/>
          <a:p>
            <a:pPr marL="12701">
              <a:spcBef>
                <a:spcPts val="130"/>
              </a:spcBef>
            </a:pPr>
            <a:r>
              <a:rPr lang="ru-RU" sz="1200" cap="all" spc="300" dirty="0">
                <a:latin typeface="Arial"/>
                <a:cs typeface="Arial"/>
              </a:rPr>
              <a:t>Лидерский потенциал: состояние и перспективы исследований</a:t>
            </a:r>
          </a:p>
        </p:txBody>
      </p:sp>
      <p:grpSp>
        <p:nvGrpSpPr>
          <p:cNvPr id="13" name="Группа 12">
            <a:extLst>
              <a:ext uri="{FF2B5EF4-FFF2-40B4-BE49-F238E27FC236}">
                <a16:creationId xmlns:a16="http://schemas.microsoft.com/office/drawing/2014/main" id="{9B211C43-017E-47CA-1BC6-BD25813FD8BC}"/>
              </a:ext>
            </a:extLst>
          </p:cNvPr>
          <p:cNvGrpSpPr/>
          <p:nvPr/>
        </p:nvGrpSpPr>
        <p:grpSpPr>
          <a:xfrm>
            <a:off x="1787928" y="8251306"/>
            <a:ext cx="9445879" cy="1546003"/>
            <a:chOff x="1747196" y="4781887"/>
            <a:chExt cx="9445879" cy="1546003"/>
          </a:xfrm>
        </p:grpSpPr>
        <p:sp>
          <p:nvSpPr>
            <p:cNvPr id="14" name="Lorem ipsum dolor sit amet, consectetur adipiscing elit, sed do eiusmod tempor incididunt ut labore et dolore magna aliqua.">
              <a:extLst>
                <a:ext uri="{FF2B5EF4-FFF2-40B4-BE49-F238E27FC236}">
                  <a16:creationId xmlns:a16="http://schemas.microsoft.com/office/drawing/2014/main" id="{33388CFA-1E39-7188-8177-949E9C261319}"/>
                </a:ext>
              </a:extLst>
            </p:cNvPr>
            <p:cNvSpPr/>
            <p:nvPr/>
          </p:nvSpPr>
          <p:spPr>
            <a:xfrm>
              <a:off x="2661444" y="4781887"/>
              <a:ext cx="8531631" cy="154600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50801" tIns="50801" rIns="50801" bIns="50801" numCol="1" anchor="t">
              <a:spAutoFit/>
            </a:bodyPr>
            <a:lstStyle>
              <a:lvl1pPr algn="l" defTabSz="457200">
                <a:lnSpc>
                  <a:spcPct val="120000"/>
                </a:lnSpc>
                <a:defRPr sz="2200" b="0">
                  <a:solidFill>
                    <a:srgbClr val="7F8189"/>
                  </a:solidFill>
                  <a:latin typeface="Arial"/>
                  <a:ea typeface="Arial"/>
                  <a:cs typeface="Arial"/>
                  <a:sym typeface="Arial"/>
                </a:defRPr>
              </a:lvl1pPr>
            </a:lstStyle>
            <a:p>
              <a:r>
                <a:rPr lang="ru-RU" sz="2000" dirty="0">
                  <a:solidFill>
                    <a:schemeClr val="tx1">
                      <a:lumMod val="75000"/>
                      <a:lumOff val="25000"/>
                    </a:schemeClr>
                  </a:solidFill>
                  <a:latin typeface="Arial" panose="020B0604020202020204" pitchFamily="34" charset="0"/>
                  <a:cs typeface="Arial" panose="020B0604020202020204" pitchFamily="34" charset="0"/>
                </a:rPr>
                <a:t>применение актуальных средств оценки лидерского потенциала и разработка новых инструментов оценки на основе уточненных данных о составе его характеристик и особенностей активизации в конкретных организационных контекстах.</a:t>
              </a:r>
            </a:p>
          </p:txBody>
        </p:sp>
        <p:grpSp>
          <p:nvGrpSpPr>
            <p:cNvPr id="15" name="Группа 14">
              <a:extLst>
                <a:ext uri="{FF2B5EF4-FFF2-40B4-BE49-F238E27FC236}">
                  <a16:creationId xmlns:a16="http://schemas.microsoft.com/office/drawing/2014/main" id="{BC56088E-C951-796E-AF06-4914E5B0CB34}"/>
                </a:ext>
              </a:extLst>
            </p:cNvPr>
            <p:cNvGrpSpPr/>
            <p:nvPr/>
          </p:nvGrpSpPr>
          <p:grpSpPr>
            <a:xfrm>
              <a:off x="1747196" y="4940549"/>
              <a:ext cx="560887" cy="560889"/>
              <a:chOff x="9566495" y="6570532"/>
              <a:chExt cx="560887" cy="560889"/>
            </a:xfrm>
          </p:grpSpPr>
          <p:sp>
            <p:nvSpPr>
              <p:cNvPr id="16" name="Circle">
                <a:extLst>
                  <a:ext uri="{FF2B5EF4-FFF2-40B4-BE49-F238E27FC236}">
                    <a16:creationId xmlns:a16="http://schemas.microsoft.com/office/drawing/2014/main" id="{04055D6A-8DFE-1519-7DED-613F7D0F8D33}"/>
                  </a:ext>
                </a:extLst>
              </p:cNvPr>
              <p:cNvSpPr/>
              <p:nvPr/>
            </p:nvSpPr>
            <p:spPr>
              <a:xfrm>
                <a:off x="9566495" y="6570532"/>
                <a:ext cx="560887" cy="560889"/>
              </a:xfrm>
              <a:prstGeom prst="ellipse">
                <a:avLst/>
              </a:prstGeom>
              <a:gradFill>
                <a:gsLst>
                  <a:gs pos="1000">
                    <a:srgbClr val="005E75"/>
                  </a:gs>
                  <a:gs pos="51000">
                    <a:srgbClr val="01A7CE"/>
                  </a:gs>
                  <a:gs pos="100000">
                    <a:srgbClr val="1B374B"/>
                  </a:gs>
                </a:gsLst>
                <a:lin ang="0" scaled="0"/>
              </a:gradFill>
              <a:ln w="12700" cap="flat">
                <a:noFill/>
                <a:miter lim="400000"/>
              </a:ln>
              <a:effectLst/>
            </p:spPr>
            <p:txBody>
              <a:bodyPr wrap="square" lIns="0" tIns="0" rIns="0" bIns="0" numCol="1" anchor="ctr">
                <a:noAutofit/>
              </a:bodyPr>
              <a:lstStyle/>
              <a:p>
                <a:pPr>
                  <a:defRPr sz="3200" b="0">
                    <a:solidFill>
                      <a:srgbClr val="FFFFFF"/>
                    </a:solidFill>
                    <a:latin typeface="+mn-lt"/>
                    <a:ea typeface="+mn-ea"/>
                    <a:cs typeface="+mn-cs"/>
                    <a:sym typeface="Helvetica Neue Medium"/>
                  </a:defRPr>
                </a:pPr>
                <a:endParaRPr sz="3200" dirty="0">
                  <a:solidFill>
                    <a:schemeClr val="bg1"/>
                  </a:solidFill>
                  <a:latin typeface="Arial Black" panose="020B0604020202020204" pitchFamily="34" charset="0"/>
                  <a:cs typeface="Arial Black" panose="020B0604020202020204" pitchFamily="34" charset="0"/>
                </a:endParaRPr>
              </a:p>
            </p:txBody>
          </p:sp>
          <p:sp>
            <p:nvSpPr>
              <p:cNvPr id="17" name="Graphic 48">
                <a:extLst>
                  <a:ext uri="{FF2B5EF4-FFF2-40B4-BE49-F238E27FC236}">
                    <a16:creationId xmlns:a16="http://schemas.microsoft.com/office/drawing/2014/main" id="{6D0D1934-A7C8-CC6C-2169-E31BA576BD0B}"/>
                  </a:ext>
                </a:extLst>
              </p:cNvPr>
              <p:cNvSpPr/>
              <p:nvPr/>
            </p:nvSpPr>
            <p:spPr>
              <a:xfrm>
                <a:off x="9732348" y="6766112"/>
                <a:ext cx="254578" cy="169729"/>
              </a:xfrm>
              <a:custGeom>
                <a:avLst/>
                <a:gdLst/>
                <a:ahLst/>
                <a:cxnLst>
                  <a:cxn ang="0">
                    <a:pos x="wd2" y="hd2"/>
                  </a:cxn>
                  <a:cxn ang="5400000">
                    <a:pos x="wd2" y="hd2"/>
                  </a:cxn>
                  <a:cxn ang="10800000">
                    <a:pos x="wd2" y="hd2"/>
                  </a:cxn>
                  <a:cxn ang="16200000">
                    <a:pos x="wd2" y="hd2"/>
                  </a:cxn>
                </a:cxnLst>
                <a:rect l="0" t="0" r="r" b="b"/>
                <a:pathLst>
                  <a:path w="21186" h="20985" extrusionOk="0">
                    <a:moveTo>
                      <a:pt x="10679" y="20063"/>
                    </a:moveTo>
                    <a:lnTo>
                      <a:pt x="20565" y="5375"/>
                    </a:lnTo>
                    <a:cubicBezTo>
                      <a:pt x="21393" y="4146"/>
                      <a:pt x="21393" y="2152"/>
                      <a:pt x="20565" y="923"/>
                    </a:cubicBezTo>
                    <a:cubicBezTo>
                      <a:pt x="19738" y="-307"/>
                      <a:pt x="18396" y="-307"/>
                      <a:pt x="17568" y="923"/>
                    </a:cubicBezTo>
                    <a:lnTo>
                      <a:pt x="9181" y="13386"/>
                    </a:lnTo>
                    <a:lnTo>
                      <a:pt x="3618" y="5119"/>
                    </a:lnTo>
                    <a:cubicBezTo>
                      <a:pt x="2790" y="3889"/>
                      <a:pt x="1448" y="3889"/>
                      <a:pt x="621" y="5119"/>
                    </a:cubicBezTo>
                    <a:cubicBezTo>
                      <a:pt x="-207" y="6349"/>
                      <a:pt x="-207" y="8342"/>
                      <a:pt x="621" y="9572"/>
                    </a:cubicBezTo>
                    <a:lnTo>
                      <a:pt x="7682" y="20063"/>
                    </a:lnTo>
                    <a:cubicBezTo>
                      <a:pt x="8509" y="21292"/>
                      <a:pt x="9851" y="21293"/>
                      <a:pt x="10678" y="20064"/>
                    </a:cubicBezTo>
                    <a:lnTo>
                      <a:pt x="10679" y="20063"/>
                    </a:lnTo>
                    <a:close/>
                  </a:path>
                </a:pathLst>
              </a:custGeom>
              <a:solidFill>
                <a:schemeClr val="bg1"/>
              </a:solidFill>
              <a:ln w="12700" cap="flat">
                <a:noFill/>
                <a:miter lim="400000"/>
              </a:ln>
              <a:effectLst/>
            </p:spPr>
            <p:txBody>
              <a:bodyPr wrap="square" lIns="45718" tIns="45718" rIns="45718" bIns="45718" numCol="1" anchor="ctr">
                <a:noAutofit/>
              </a:bodyPr>
              <a:lstStyle/>
              <a:p>
                <a:pPr>
                  <a:defRPr sz="3200" b="0">
                    <a:solidFill>
                      <a:srgbClr val="FFFFFF"/>
                    </a:solidFill>
                    <a:latin typeface="+mn-lt"/>
                    <a:ea typeface="+mn-ea"/>
                    <a:cs typeface="+mn-cs"/>
                    <a:sym typeface="Helvetica Neue Medium"/>
                  </a:defRPr>
                </a:pPr>
                <a:endParaRPr sz="3200" dirty="0">
                  <a:latin typeface="Arial Black" panose="020B0604020202020204" pitchFamily="34" charset="0"/>
                  <a:cs typeface="Arial Black" panose="020B0604020202020204" pitchFamily="34" charset="0"/>
                </a:endParaRPr>
              </a:p>
            </p:txBody>
          </p:sp>
        </p:grpSp>
      </p:grpSp>
      <p:sp>
        <p:nvSpPr>
          <p:cNvPr id="18" name="TextBox 17">
            <a:extLst>
              <a:ext uri="{FF2B5EF4-FFF2-40B4-BE49-F238E27FC236}">
                <a16:creationId xmlns:a16="http://schemas.microsoft.com/office/drawing/2014/main" id="{4F2E7E1C-A74A-71B9-E268-125684808ADC}"/>
              </a:ext>
            </a:extLst>
          </p:cNvPr>
          <p:cNvSpPr txBox="1"/>
          <p:nvPr/>
        </p:nvSpPr>
        <p:spPr>
          <a:xfrm>
            <a:off x="13115060" y="3923054"/>
            <a:ext cx="5416324" cy="5479898"/>
          </a:xfrm>
          <a:prstGeom prst="rect">
            <a:avLst/>
          </a:prstGeom>
          <a:solidFill>
            <a:schemeClr val="accent5">
              <a:lumMod val="40000"/>
              <a:lumOff val="60000"/>
            </a:schemeClr>
          </a:solidFill>
        </p:spPr>
        <p:txBody>
          <a:bodyPr wrap="square">
            <a:spAutoFit/>
          </a:bodyPr>
          <a:lstStyle/>
          <a:p>
            <a:pPr algn="just" defTabSz="457200" rtl="0">
              <a:lnSpc>
                <a:spcPct val="114000"/>
              </a:lnSpc>
              <a:spcBef>
                <a:spcPts val="600"/>
              </a:spcBef>
              <a:defRPr/>
            </a:pPr>
            <a:r>
              <a:rPr lang="ru-RU" sz="2000" kern="1200" dirty="0">
                <a:solidFill>
                  <a:srgbClr val="000000"/>
                </a:solidFill>
                <a:latin typeface="Arial" panose="020B0604020202020204"/>
                <a:ea typeface="Times New Roman" panose="02020603050405020304" pitchFamily="18" charset="0"/>
                <a:cs typeface="+mn-cs"/>
              </a:rPr>
              <a:t>Выявление лидерского потенциала и его развитие уже давно стало насущной потребностью организаций, заботящихся о своем развитии.</a:t>
            </a:r>
          </a:p>
          <a:p>
            <a:pPr algn="l" defTabSz="457200" rtl="0">
              <a:lnSpc>
                <a:spcPct val="114000"/>
              </a:lnSpc>
              <a:spcBef>
                <a:spcPts val="600"/>
              </a:spcBef>
              <a:defRPr/>
            </a:pPr>
            <a:r>
              <a:rPr lang="ru-RU" sz="2000" kern="1200" dirty="0">
                <a:solidFill>
                  <a:srgbClr val="000000"/>
                </a:solidFill>
                <a:latin typeface="Arial" panose="020B0604020202020204"/>
                <a:ea typeface="Times New Roman" panose="02020603050405020304" pitchFamily="18" charset="0"/>
                <a:cs typeface="+mn-cs"/>
              </a:rPr>
              <a:t>Это обусловлено, во-первых, </a:t>
            </a:r>
            <a:r>
              <a:rPr lang="ru-RU" sz="2000" i="1" kern="1200" dirty="0">
                <a:solidFill>
                  <a:srgbClr val="000000"/>
                </a:solidFill>
                <a:latin typeface="Arial" panose="020B0604020202020204"/>
                <a:ea typeface="Times New Roman" panose="02020603050405020304" pitchFamily="18" charset="0"/>
                <a:cs typeface="+mn-cs"/>
              </a:rPr>
              <a:t>необходимостью формирования кадрового резерва действующих руководителей</a:t>
            </a:r>
            <a:r>
              <a:rPr lang="ru-RU" sz="2000" kern="1200" dirty="0">
                <a:solidFill>
                  <a:srgbClr val="000000"/>
                </a:solidFill>
                <a:latin typeface="Arial" panose="020B0604020202020204"/>
                <a:ea typeface="Times New Roman" panose="02020603050405020304" pitchFamily="18" charset="0"/>
                <a:cs typeface="+mn-cs"/>
              </a:rPr>
              <a:t>, </a:t>
            </a:r>
          </a:p>
          <a:p>
            <a:pPr algn="just" defTabSz="457200" rtl="0">
              <a:lnSpc>
                <a:spcPct val="114000"/>
              </a:lnSpc>
              <a:spcBef>
                <a:spcPts val="600"/>
              </a:spcBef>
              <a:defRPr/>
            </a:pPr>
            <a:r>
              <a:rPr lang="ru-RU" sz="2000" kern="1200" dirty="0">
                <a:solidFill>
                  <a:srgbClr val="000000"/>
                </a:solidFill>
                <a:latin typeface="Arial" panose="020B0604020202020204"/>
                <a:ea typeface="Times New Roman" panose="02020603050405020304" pitchFamily="18" charset="0"/>
                <a:cs typeface="+mn-cs"/>
              </a:rPr>
              <a:t>с другой стороны, если лидерство рассматривать как особую способность быть эффективным в ситуациях неопределенности, развития, выбора, то </a:t>
            </a:r>
            <a:r>
              <a:rPr lang="ru-RU" sz="2000" b="1" i="1" kern="1200" dirty="0">
                <a:solidFill>
                  <a:srgbClr val="000000"/>
                </a:solidFill>
                <a:latin typeface="Arial" panose="020B0604020202020204"/>
                <a:ea typeface="Times New Roman" panose="02020603050405020304" pitchFamily="18" charset="0"/>
                <a:cs typeface="+mn-cs"/>
              </a:rPr>
              <a:t>работников с лидерским потенциалом можно считать локомотивом движения на пути повышения результативности и эффективности. </a:t>
            </a:r>
          </a:p>
        </p:txBody>
      </p:sp>
    </p:spTree>
    <p:extLst>
      <p:ext uri="{BB962C8B-B14F-4D97-AF65-F5344CB8AC3E}">
        <p14:creationId xmlns:p14="http://schemas.microsoft.com/office/powerpoint/2010/main" val="2303440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Стандартная">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233</TotalTime>
  <Words>994</Words>
  <Application>Microsoft Office PowerPoint</Application>
  <PresentationFormat>Произвольный</PresentationFormat>
  <Paragraphs>105</Paragraphs>
  <Slides>7</Slides>
  <Notes>4</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Aptos</vt:lpstr>
      <vt:lpstr>Arial</vt:lpstr>
      <vt:lpstr>Arial Black</vt:lpstr>
      <vt:lpstr>Calibri</vt:lpstr>
      <vt:lpstr>Office Theme</vt:lpstr>
      <vt:lpstr>Лидерский потенциал:  состояние и перспективы исследований  Докладчик:  КОМАРОВ  Вадим Владимирович  кандидат педагогических наук,  ведущий научный сотрудник,  Самарский филиал РАНХиГС komarov-vv@ranepa.ru</vt:lpstr>
      <vt:lpstr>Трактовка понятия «лидерский потенциал»</vt:lpstr>
      <vt:lpstr>Детерминанты лидерского потенциала</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Заголовок название  в две строки   Докладчик:  ФАМИЛИЯ  Имя Отчество  уч.степень, звание, Должность должность</dc:title>
  <dc:creator>User1</dc:creator>
  <cp:lastModifiedBy>viktoria prudnikova</cp:lastModifiedBy>
  <cp:revision>15</cp:revision>
  <dcterms:created xsi:type="dcterms:W3CDTF">2024-10-10T11:51:39Z</dcterms:created>
  <dcterms:modified xsi:type="dcterms:W3CDTF">2024-12-10T11:00:18Z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2024-10-10T00:00:00Z</vt:filetime>
  </property>
  <property fmtid="{D5CDD505-2E9C-101B-9397-08002B2CF9AE}" pid="3" name="Creator">
    <vt:lpwstr>Adobe InDesign 19.5 (Macintosh)</vt:lpwstr>
  </property>
  <property fmtid="{D5CDD505-2E9C-101B-9397-08002B2CF9AE}" pid="4" name="LastSaved">
    <vt:filetime>2024-10-10T00:00:00Z</vt:filetime>
  </property>
  <property fmtid="{D5CDD505-2E9C-101B-9397-08002B2CF9AE}" pid="5" name="Producer">
    <vt:lpwstr>Adobe PDF Library 17.0</vt:lpwstr>
  </property>
</Properties>
</file>