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5"/>
  </p:notesMasterIdLst>
  <p:sldIdLst>
    <p:sldId id="344" r:id="rId2"/>
    <p:sldId id="359" r:id="rId3"/>
    <p:sldId id="358" r:id="rId4"/>
    <p:sldId id="353" r:id="rId5"/>
    <p:sldId id="354" r:id="rId6"/>
    <p:sldId id="355" r:id="rId7"/>
    <p:sldId id="361" r:id="rId8"/>
    <p:sldId id="363" r:id="rId9"/>
    <p:sldId id="364" r:id="rId10"/>
    <p:sldId id="362" r:id="rId11"/>
    <p:sldId id="357" r:id="rId12"/>
    <p:sldId id="365" r:id="rId13"/>
    <p:sldId id="335" r:id="rId14"/>
  </p:sldIdLst>
  <p:sldSz cx="12960350" cy="68405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Основные стили" id="{9C5DBF73-5C8C-8D4C-BB54-DF085EC13081}">
          <p14:sldIdLst>
            <p14:sldId id="344"/>
            <p14:sldId id="359"/>
            <p14:sldId id="358"/>
            <p14:sldId id="353"/>
            <p14:sldId id="354"/>
            <p14:sldId id="355"/>
            <p14:sldId id="361"/>
            <p14:sldId id="363"/>
            <p14:sldId id="364"/>
            <p14:sldId id="362"/>
            <p14:sldId id="357"/>
            <p14:sldId id="365"/>
            <p14:sldId id="3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54" userDrawn="1">
          <p15:clr>
            <a:srgbClr val="A4A3A4"/>
          </p15:clr>
        </p15:guide>
        <p15:guide id="2" pos="40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0236"/>
    <a:srgbClr val="E6E6E6"/>
    <a:srgbClr val="B50730"/>
    <a:srgbClr val="EC9440"/>
    <a:srgbClr val="FF941A"/>
    <a:srgbClr val="770125"/>
    <a:srgbClr val="3F5CBD"/>
    <a:srgbClr val="FF5C36"/>
    <a:srgbClr val="AFABAB"/>
    <a:srgbClr val="879D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807"/>
  </p:normalViewPr>
  <p:slideViewPr>
    <p:cSldViewPr snapToGrid="0">
      <p:cViewPr varScale="1">
        <p:scale>
          <a:sx n="81" d="100"/>
          <a:sy n="81" d="100"/>
        </p:scale>
        <p:origin x="557" y="58"/>
      </p:cViewPr>
      <p:guideLst>
        <p:guide orient="horz" pos="2154"/>
        <p:guide pos="40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569932405126829"/>
          <c:y val="0.13351504138905715"/>
          <c:w val="0.51824449010324281"/>
          <c:h val="0.76864627498485782"/>
        </c:manualLayout>
      </c:layout>
      <c:radarChart>
        <c:radarStyle val="marker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Малокомплектные школы (до 250 учащихся)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3.0253916801728797E-2"/>
                  <c:y val="5.2876791843327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13C-4B12-A092-3B83D6B8CAD5}"/>
                </c:ext>
              </c:extLst>
            </c:dLbl>
            <c:dLbl>
              <c:idx val="1"/>
              <c:layout>
                <c:manualLayout>
                  <c:x val="-3.6736898973527825E-2"/>
                  <c:y val="0.103971330506763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3C-4B12-A092-3B83D6B8CAD5}"/>
                </c:ext>
              </c:extLst>
            </c:dLbl>
            <c:dLbl>
              <c:idx val="2"/>
              <c:layout>
                <c:manualLayout>
                  <c:x val="-1.9448946515397084E-2"/>
                  <c:y val="4.2370785382596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13C-4B12-A092-3B83D6B8CAD5}"/>
                </c:ext>
              </c:extLst>
            </c:dLbl>
            <c:dLbl>
              <c:idx val="3"/>
              <c:layout>
                <c:manualLayout>
                  <c:x val="-4.3219881145326849E-2"/>
                  <c:y val="6.8011306279022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3C-4B12-A092-3B83D6B8CAD5}"/>
                </c:ext>
              </c:extLst>
            </c:dLbl>
            <c:dLbl>
              <c:idx val="5"/>
              <c:layout>
                <c:manualLayout>
                  <c:x val="-6.4829821717990272E-3"/>
                  <c:y val="-6.1929386230567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13C-4B12-A092-3B83D6B8CAD5}"/>
                </c:ext>
              </c:extLst>
            </c:dLbl>
            <c:dLbl>
              <c:idx val="6"/>
              <c:layout>
                <c:manualLayout>
                  <c:x val="-4.1058887088060506E-2"/>
                  <c:y val="-0.10081300813008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13C-4B12-A092-3B83D6B8CAD5}"/>
                </c:ext>
              </c:extLst>
            </c:dLbl>
            <c:dLbl>
              <c:idx val="7"/>
              <c:layout>
                <c:manualLayout>
                  <c:x val="-3.0253916801728797E-2"/>
                  <c:y val="-9.7560975609756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13C-4B12-A092-3B83D6B8CAD5}"/>
                </c:ext>
              </c:extLst>
            </c:dLbl>
            <c:dLbl>
              <c:idx val="9"/>
              <c:layout>
                <c:manualLayout>
                  <c:x val="6.9151809832522962E-2"/>
                  <c:y val="-3.8461538461538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13C-4B12-A092-3B83D6B8CAD5}"/>
                </c:ext>
              </c:extLst>
            </c:dLbl>
            <c:dLbl>
              <c:idx val="10"/>
              <c:layout>
                <c:manualLayout>
                  <c:x val="7.347379794705565E-2"/>
                  <c:y val="-2.88461538461538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13C-4B12-A092-3B83D6B8CAD5}"/>
                </c:ext>
              </c:extLst>
            </c:dLbl>
            <c:dLbl>
              <c:idx val="11"/>
              <c:layout>
                <c:manualLayout>
                  <c:x val="8.6439762290653702E-3"/>
                  <c:y val="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13C-4B12-A092-3B83D6B8CAD5}"/>
                </c:ext>
              </c:extLst>
            </c:dLbl>
            <c:dLbl>
              <c:idx val="12"/>
              <c:layout>
                <c:manualLayout>
                  <c:x val="6.0507833603457552E-2"/>
                  <c:y val="6.4102564102564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13C-4B12-A092-3B83D6B8CAD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Лист1!$A$2:$A$15</c:f>
              <c:strCache>
                <c:ptCount val="13"/>
                <c:pt idx="0">
                  <c:v>Анализ рабочей ситуации</c:v>
                </c:pt>
                <c:pt idx="1">
                  <c:v>Целеполагание и планирование</c:v>
                </c:pt>
                <c:pt idx="2">
                  <c:v>Текущий контроль</c:v>
                </c:pt>
                <c:pt idx="3">
                  <c:v>Оценка результата (продукта)</c:v>
                </c:pt>
                <c:pt idx="5">
                  <c:v>Поиск информации</c:v>
                </c:pt>
                <c:pt idx="6">
                  <c:v>Извлечение информации</c:v>
                </c:pt>
                <c:pt idx="7">
                  <c:v>Обработка информации</c:v>
                </c:pt>
                <c:pt idx="9">
                  <c:v>Письменная коммуникация</c:v>
                </c:pt>
                <c:pt idx="10">
                  <c:v>Публичное выступление</c:v>
                </c:pt>
                <c:pt idx="11">
                  <c:v>Ведение диалога</c:v>
                </c:pt>
                <c:pt idx="12">
                  <c:v>Продуктивная групповая коммуникация</c:v>
                </c:pt>
              </c:strCache>
            </c:strRef>
          </c:cat>
          <c:val>
            <c:numRef>
              <c:f>Лист1!$B$2:$B$15</c:f>
              <c:numCache>
                <c:formatCode>0.0</c:formatCode>
                <c:ptCount val="14"/>
                <c:pt idx="0">
                  <c:v>2.87</c:v>
                </c:pt>
                <c:pt idx="1">
                  <c:v>2.4700000000000002</c:v>
                </c:pt>
                <c:pt idx="2">
                  <c:v>2.42</c:v>
                </c:pt>
                <c:pt idx="3">
                  <c:v>2.72</c:v>
                </c:pt>
                <c:pt idx="5">
                  <c:v>2.4700000000000002</c:v>
                </c:pt>
                <c:pt idx="6">
                  <c:v>2.31</c:v>
                </c:pt>
                <c:pt idx="7">
                  <c:v>2.5</c:v>
                </c:pt>
                <c:pt idx="9">
                  <c:v>2.61</c:v>
                </c:pt>
                <c:pt idx="10">
                  <c:v>2.2200000000000002</c:v>
                </c:pt>
                <c:pt idx="11">
                  <c:v>2.31</c:v>
                </c:pt>
                <c:pt idx="12">
                  <c:v>2.2400000000000002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13C-4B12-A092-3B83D6B8CAD5}"/>
            </c:ext>
          </c:extLst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Небольшие школы (250-1000 учащихся) 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728795245813082E-2"/>
                  <c:y val="9.9921764587118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13C-4B12-A092-3B83D6B8CAD5}"/>
                </c:ext>
              </c:extLst>
            </c:dLbl>
            <c:dLbl>
              <c:idx val="1"/>
              <c:layout>
                <c:manualLayout>
                  <c:x val="1.5126958400864319E-2"/>
                  <c:y val="7.4280738946093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13C-4B12-A092-3B83D6B8CAD5}"/>
                </c:ext>
              </c:extLst>
            </c:dLbl>
            <c:dLbl>
              <c:idx val="2"/>
              <c:layout>
                <c:manualLayout>
                  <c:x val="7.9235533430788936E-17"/>
                  <c:y val="2.9268292682926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13C-4B12-A092-3B83D6B8CAD5}"/>
                </c:ext>
              </c:extLst>
            </c:dLbl>
            <c:dLbl>
              <c:idx val="3"/>
              <c:layout>
                <c:manualLayout>
                  <c:x val="-2.5931928687196109E-2"/>
                  <c:y val="-1.86210377548960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13C-4B12-A092-3B83D6B8CAD5}"/>
                </c:ext>
              </c:extLst>
            </c:dLbl>
            <c:dLbl>
              <c:idx val="5"/>
              <c:layout>
                <c:manualLayout>
                  <c:x val="-1.2965964343598134E-2"/>
                  <c:y val="-1.6776196244700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13C-4B12-A092-3B83D6B8CAD5}"/>
                </c:ext>
              </c:extLst>
            </c:dLbl>
            <c:dLbl>
              <c:idx val="6"/>
              <c:layout>
                <c:manualLayout>
                  <c:x val="1.728795245813074E-2"/>
                  <c:y val="-4.8780487804878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13C-4B12-A092-3B83D6B8CAD5}"/>
                </c:ext>
              </c:extLst>
            </c:dLbl>
            <c:dLbl>
              <c:idx val="7"/>
              <c:layout>
                <c:manualLayout>
                  <c:x val="1.2965964343598054E-2"/>
                  <c:y val="-2.9268292682926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13C-4B12-A092-3B83D6B8CAD5}"/>
                </c:ext>
              </c:extLst>
            </c:dLbl>
            <c:dLbl>
              <c:idx val="9"/>
              <c:layout>
                <c:manualLayout>
                  <c:x val="4.3219881145326851E-3"/>
                  <c:y val="-6.0897435897435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13C-4B12-A092-3B83D6B8CAD5}"/>
                </c:ext>
              </c:extLst>
            </c:dLbl>
            <c:dLbl>
              <c:idx val="10"/>
              <c:layout>
                <c:manualLayout>
                  <c:x val="1.728795245813074E-2"/>
                  <c:y val="-6.4102564102565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13C-4B12-A092-3B83D6B8CAD5}"/>
                </c:ext>
              </c:extLst>
            </c:dLbl>
            <c:dLbl>
              <c:idx val="11"/>
              <c:layout>
                <c:manualLayout>
                  <c:x val="1.9448946515397084E-2"/>
                  <c:y val="-9.61538461538467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13C-4B12-A092-3B83D6B8CAD5}"/>
                </c:ext>
              </c:extLst>
            </c:dLbl>
            <c:dLbl>
              <c:idx val="12"/>
              <c:layout>
                <c:manualLayout>
                  <c:x val="1.2965964343598016E-2"/>
                  <c:y val="2.88461538461537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713C-4B12-A092-3B83D6B8CAD5}"/>
                </c:ext>
              </c:extLst>
            </c:dLbl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b" anchorCtr="0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Лист1!$A$2:$A$15</c:f>
              <c:strCache>
                <c:ptCount val="13"/>
                <c:pt idx="0">
                  <c:v>Анализ рабочей ситуации</c:v>
                </c:pt>
                <c:pt idx="1">
                  <c:v>Целеполагание и планирование</c:v>
                </c:pt>
                <c:pt idx="2">
                  <c:v>Текущий контроль</c:v>
                </c:pt>
                <c:pt idx="3">
                  <c:v>Оценка результата (продукта)</c:v>
                </c:pt>
                <c:pt idx="5">
                  <c:v>Поиск информации</c:v>
                </c:pt>
                <c:pt idx="6">
                  <c:v>Извлечение информации</c:v>
                </c:pt>
                <c:pt idx="7">
                  <c:v>Обработка информации</c:v>
                </c:pt>
                <c:pt idx="9">
                  <c:v>Письменная коммуникация</c:v>
                </c:pt>
                <c:pt idx="10">
                  <c:v>Публичное выступление</c:v>
                </c:pt>
                <c:pt idx="11">
                  <c:v>Ведение диалога</c:v>
                </c:pt>
                <c:pt idx="12">
                  <c:v>Продуктивная групповая коммуникация</c:v>
                </c:pt>
              </c:strCache>
            </c:strRef>
          </c:cat>
          <c:val>
            <c:numRef>
              <c:f>Лист1!$C$2:$C$15</c:f>
              <c:numCache>
                <c:formatCode>0.0</c:formatCode>
                <c:ptCount val="14"/>
                <c:pt idx="0">
                  <c:v>2.77</c:v>
                </c:pt>
                <c:pt idx="1">
                  <c:v>2.69</c:v>
                </c:pt>
                <c:pt idx="2">
                  <c:v>2.2999999999999998</c:v>
                </c:pt>
                <c:pt idx="3">
                  <c:v>2.67</c:v>
                </c:pt>
                <c:pt idx="5">
                  <c:v>2.5299999999999998</c:v>
                </c:pt>
                <c:pt idx="6">
                  <c:v>2.5299999999999998</c:v>
                </c:pt>
                <c:pt idx="7">
                  <c:v>2.5499999999999998</c:v>
                </c:pt>
                <c:pt idx="9">
                  <c:v>2.68</c:v>
                </c:pt>
                <c:pt idx="10">
                  <c:v>2.33</c:v>
                </c:pt>
                <c:pt idx="11">
                  <c:v>2.44</c:v>
                </c:pt>
                <c:pt idx="12">
                  <c:v>2.33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713C-4B12-A092-3B83D6B8CAD5}"/>
            </c:ext>
          </c:extLst>
        </c:ser>
        <c:ser>
          <c:idx val="0"/>
          <c:order val="2"/>
          <c:tx>
            <c:strRef>
              <c:f>Лист1!$D$1</c:f>
              <c:strCache>
                <c:ptCount val="1"/>
                <c:pt idx="0">
                  <c:v>Крупные школы (свыше 1000 учащихся)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2414910858995137E-2"/>
                  <c:y val="4.80769230769230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713C-4B12-A092-3B83D6B8CAD5}"/>
                </c:ext>
              </c:extLst>
            </c:dLbl>
            <c:dLbl>
              <c:idx val="1"/>
              <c:layout>
                <c:manualLayout>
                  <c:x val="-5.6185845488924906E-2"/>
                  <c:y val="7.371794871794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713C-4B12-A092-3B83D6B8CAD5}"/>
                </c:ext>
              </c:extLst>
            </c:dLbl>
            <c:dLbl>
              <c:idx val="2"/>
              <c:layout>
                <c:manualLayout>
                  <c:x val="-5.8346839546191326E-2"/>
                  <c:y val="6.7307692307692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713C-4B12-A092-3B83D6B8CAD5}"/>
                </c:ext>
              </c:extLst>
            </c:dLbl>
            <c:dLbl>
              <c:idx val="3"/>
              <c:layout>
                <c:manualLayout>
                  <c:x val="-8.4278768233387438E-2"/>
                  <c:y val="3.8461538461538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713C-4B12-A092-3B83D6B8CAD5}"/>
                </c:ext>
              </c:extLst>
            </c:dLbl>
            <c:dLbl>
              <c:idx val="5"/>
              <c:layout>
                <c:manualLayout>
                  <c:x val="-4.7541869259859454E-2"/>
                  <c:y val="-8.01282051282051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713C-4B12-A092-3B83D6B8CAD5}"/>
                </c:ext>
              </c:extLst>
            </c:dLbl>
            <c:dLbl>
              <c:idx val="6"/>
              <c:layout>
                <c:manualLayout>
                  <c:x val="-2.1609940572663425E-2"/>
                  <c:y val="-1.923076923076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713C-4B12-A092-3B83D6B8CAD5}"/>
                </c:ext>
              </c:extLst>
            </c:dLbl>
            <c:dLbl>
              <c:idx val="7"/>
              <c:layout>
                <c:manualLayout>
                  <c:x val="-2.8092922744462453E-2"/>
                  <c:y val="-4.807692307692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713C-4B12-A092-3B83D6B8CAD5}"/>
                </c:ext>
              </c:extLst>
            </c:dLbl>
            <c:dLbl>
              <c:idx val="9"/>
              <c:layout>
                <c:manualLayout>
                  <c:x val="3.889789303079416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713C-4B12-A092-3B83D6B8CAD5}"/>
                </c:ext>
              </c:extLst>
            </c:dLbl>
            <c:dLbl>
              <c:idx val="10"/>
              <c:layout>
                <c:manualLayout>
                  <c:x val="8.4278768233387286E-2"/>
                  <c:y val="9.61538461538461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713C-4B12-A092-3B83D6B8CAD5}"/>
                </c:ext>
              </c:extLst>
            </c:dLbl>
            <c:dLbl>
              <c:idx val="11"/>
              <c:layout>
                <c:manualLayout>
                  <c:x val="7.7795786061588296E-2"/>
                  <c:y val="2.88461538461537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713C-4B12-A092-3B83D6B8CAD5}"/>
                </c:ext>
              </c:extLst>
            </c:dLbl>
            <c:dLbl>
              <c:idx val="12"/>
              <c:layout>
                <c:manualLayout>
                  <c:x val="5.4024851431658562E-2"/>
                  <c:y val="1.92307692307692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713C-4B12-A092-3B83D6B8CA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Лист1!$A$2:$A$15</c:f>
              <c:strCache>
                <c:ptCount val="13"/>
                <c:pt idx="0">
                  <c:v>Анализ рабочей ситуации</c:v>
                </c:pt>
                <c:pt idx="1">
                  <c:v>Целеполагание и планирование</c:v>
                </c:pt>
                <c:pt idx="2">
                  <c:v>Текущий контроль</c:v>
                </c:pt>
                <c:pt idx="3">
                  <c:v>Оценка результата (продукта)</c:v>
                </c:pt>
                <c:pt idx="5">
                  <c:v>Поиск информации</c:v>
                </c:pt>
                <c:pt idx="6">
                  <c:v>Извлечение информации</c:v>
                </c:pt>
                <c:pt idx="7">
                  <c:v>Обработка информации</c:v>
                </c:pt>
                <c:pt idx="9">
                  <c:v>Письменная коммуникация</c:v>
                </c:pt>
                <c:pt idx="10">
                  <c:v>Публичное выступление</c:v>
                </c:pt>
                <c:pt idx="11">
                  <c:v>Ведение диалога</c:v>
                </c:pt>
                <c:pt idx="12">
                  <c:v>Продуктивная групповая коммуникация</c:v>
                </c:pt>
              </c:strCache>
            </c:strRef>
          </c:cat>
          <c:val>
            <c:numRef>
              <c:f>Лист1!$D$2:$D$15</c:f>
              <c:numCache>
                <c:formatCode>0.0</c:formatCode>
                <c:ptCount val="14"/>
                <c:pt idx="0">
                  <c:v>2.79</c:v>
                </c:pt>
                <c:pt idx="1">
                  <c:v>2.4300000000000002</c:v>
                </c:pt>
                <c:pt idx="2">
                  <c:v>2.04</c:v>
                </c:pt>
                <c:pt idx="3">
                  <c:v>2.57</c:v>
                </c:pt>
                <c:pt idx="5">
                  <c:v>2.4</c:v>
                </c:pt>
                <c:pt idx="6">
                  <c:v>2.5099999999999998</c:v>
                </c:pt>
                <c:pt idx="7">
                  <c:v>2.58</c:v>
                </c:pt>
                <c:pt idx="9">
                  <c:v>2.68</c:v>
                </c:pt>
                <c:pt idx="10">
                  <c:v>2.19</c:v>
                </c:pt>
                <c:pt idx="11">
                  <c:v>2.17</c:v>
                </c:pt>
                <c:pt idx="12">
                  <c:v>2.2799999999999998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713C-4B12-A092-3B83D6B8CA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9831320"/>
        <c:axId val="539831712"/>
      </c:radarChart>
      <c:catAx>
        <c:axId val="539831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39831712"/>
        <c:crosses val="autoZero"/>
        <c:auto val="1"/>
        <c:lblAlgn val="ctr"/>
        <c:lblOffset val="100"/>
        <c:noMultiLvlLbl val="0"/>
      </c:catAx>
      <c:valAx>
        <c:axId val="5398317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in"/>
        <c:minorTickMark val="none"/>
        <c:tickLblPos val="nextTo"/>
        <c:crossAx val="53983132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82239606596987369"/>
          <c:y val="1.6260094891984656E-2"/>
          <c:w val="0.17328194591559362"/>
          <c:h val="0.47928477690288707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752289675298"/>
          <c:y val="0.10887196285987795"/>
          <c:w val="0.48799057330151396"/>
          <c:h val="0.79345621150834711"/>
        </c:manualLayout>
      </c:layout>
      <c:radarChart>
        <c:radarStyle val="marker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Города регионов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9448946515397084E-2"/>
                  <c:y val="0.110569105691056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040-4A56-8D9B-4DBC67CA5E0A}"/>
                </c:ext>
              </c:extLst>
            </c:dLbl>
            <c:dLbl>
              <c:idx val="1"/>
              <c:layout>
                <c:manualLayout>
                  <c:x val="-3.6736898973527825E-2"/>
                  <c:y val="9.7560975609756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40-4A56-8D9B-4DBC67CA5E0A}"/>
                </c:ext>
              </c:extLst>
            </c:dLbl>
            <c:dLbl>
              <c:idx val="2"/>
              <c:layout>
                <c:manualLayout>
                  <c:x val="-6.6990815775256701E-2"/>
                  <c:y val="7.1544715447154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040-4A56-8D9B-4DBC67CA5E0A}"/>
                </c:ext>
              </c:extLst>
            </c:dLbl>
            <c:dLbl>
              <c:idx val="3"/>
              <c:layout>
                <c:manualLayout>
                  <c:x val="-7.3473797947055719E-2"/>
                  <c:y val="4.878048780487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040-4A56-8D9B-4DBC67CA5E0A}"/>
                </c:ext>
              </c:extLst>
            </c:dLbl>
            <c:dLbl>
              <c:idx val="5"/>
              <c:layout>
                <c:manualLayout>
                  <c:x val="-6.0507833603457593E-2"/>
                  <c:y val="-7.1544715447154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040-4A56-8D9B-4DBC67CA5E0A}"/>
                </c:ext>
              </c:extLst>
            </c:dLbl>
            <c:dLbl>
              <c:idx val="6"/>
              <c:layout>
                <c:manualLayout>
                  <c:x val="-4.1058887088060506E-2"/>
                  <c:y val="-0.10081300813008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040-4A56-8D9B-4DBC67CA5E0A}"/>
                </c:ext>
              </c:extLst>
            </c:dLbl>
            <c:dLbl>
              <c:idx val="7"/>
              <c:layout>
                <c:manualLayout>
                  <c:x val="-3.0253916801728797E-2"/>
                  <c:y val="-9.7560975609756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040-4A56-8D9B-4DBC67CA5E0A}"/>
                </c:ext>
              </c:extLst>
            </c:dLbl>
            <c:dLbl>
              <c:idx val="9"/>
              <c:layout>
                <c:manualLayout>
                  <c:x val="6.6990815775256618E-2"/>
                  <c:y val="-4.5528455284552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040-4A56-8D9B-4DBC67CA5E0A}"/>
                </c:ext>
              </c:extLst>
            </c:dLbl>
            <c:dLbl>
              <c:idx val="10"/>
              <c:layout>
                <c:manualLayout>
                  <c:x val="7.5634792004321952E-2"/>
                  <c:y val="-9.75609756097560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040-4A56-8D9B-4DBC67CA5E0A}"/>
                </c:ext>
              </c:extLst>
            </c:dLbl>
            <c:dLbl>
              <c:idx val="11"/>
              <c:layout>
                <c:manualLayout>
                  <c:x val="8.4278768233387313E-2"/>
                  <c:y val="1.9512195121951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040-4A56-8D9B-4DBC67CA5E0A}"/>
                </c:ext>
              </c:extLst>
            </c:dLbl>
            <c:dLbl>
              <c:idx val="12"/>
              <c:layout>
                <c:manualLayout>
                  <c:x val="6.9151809832522962E-2"/>
                  <c:y val="6.1788617886178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040-4A56-8D9B-4DBC67CA5E0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Лист1!$A$2:$A$15</c:f>
              <c:strCache>
                <c:ptCount val="13"/>
                <c:pt idx="0">
                  <c:v>Анализ рабочей ситуации</c:v>
                </c:pt>
                <c:pt idx="1">
                  <c:v>Целеполагание и планирование</c:v>
                </c:pt>
                <c:pt idx="2">
                  <c:v>Текущий контроль</c:v>
                </c:pt>
                <c:pt idx="3">
                  <c:v>Оценка результата (продукта)</c:v>
                </c:pt>
                <c:pt idx="5">
                  <c:v>Поиск информации</c:v>
                </c:pt>
                <c:pt idx="6">
                  <c:v>Извлечение информации</c:v>
                </c:pt>
                <c:pt idx="7">
                  <c:v>Обработка информации</c:v>
                </c:pt>
                <c:pt idx="9">
                  <c:v>Письменная коммуникация</c:v>
                </c:pt>
                <c:pt idx="10">
                  <c:v>Публичное выступление</c:v>
                </c:pt>
                <c:pt idx="11">
                  <c:v>Ведение диалога</c:v>
                </c:pt>
                <c:pt idx="12">
                  <c:v>Продуктивная групповая коммуникация</c:v>
                </c:pt>
              </c:strCache>
            </c:strRef>
          </c:cat>
          <c:val>
            <c:numRef>
              <c:f>Лист1!$B$2:$B$15</c:f>
              <c:numCache>
                <c:formatCode>0.0</c:formatCode>
                <c:ptCount val="14"/>
                <c:pt idx="0">
                  <c:v>2.83</c:v>
                </c:pt>
                <c:pt idx="1">
                  <c:v>2.56</c:v>
                </c:pt>
                <c:pt idx="2">
                  <c:v>2.1800000000000002</c:v>
                </c:pt>
                <c:pt idx="3">
                  <c:v>2.63</c:v>
                </c:pt>
                <c:pt idx="5">
                  <c:v>2.4500000000000002</c:v>
                </c:pt>
                <c:pt idx="6">
                  <c:v>2.4700000000000002</c:v>
                </c:pt>
                <c:pt idx="7">
                  <c:v>2.5</c:v>
                </c:pt>
                <c:pt idx="9">
                  <c:v>2.59</c:v>
                </c:pt>
                <c:pt idx="10">
                  <c:v>2.21</c:v>
                </c:pt>
                <c:pt idx="11">
                  <c:v>2.36</c:v>
                </c:pt>
                <c:pt idx="12">
                  <c:v>2.3199999999999998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040-4A56-8D9B-4DBC67CA5E0A}"/>
            </c:ext>
          </c:extLst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Сельские поселения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2.3770934629929769E-2"/>
                  <c:y val="3.9024390243902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040-4A56-8D9B-4DBC67CA5E0A}"/>
                </c:ext>
              </c:extLst>
            </c:dLbl>
            <c:dLbl>
              <c:idx val="1"/>
              <c:layout>
                <c:manualLayout>
                  <c:x val="6.4829821717990272E-3"/>
                  <c:y val="3.9024390243902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040-4A56-8D9B-4DBC67CA5E0A}"/>
                </c:ext>
              </c:extLst>
            </c:dLbl>
            <c:dLbl>
              <c:idx val="2"/>
              <c:layout>
                <c:manualLayout>
                  <c:x val="7.9235533430788936E-17"/>
                  <c:y val="2.9268292682926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040-4A56-8D9B-4DBC67CA5E0A}"/>
                </c:ext>
              </c:extLst>
            </c:dLbl>
            <c:dLbl>
              <c:idx val="3"/>
              <c:layout>
                <c:manualLayout>
                  <c:x val="-1.9448946515397084E-2"/>
                  <c:y val="4.2276422764227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040-4A56-8D9B-4DBC67CA5E0A}"/>
                </c:ext>
              </c:extLst>
            </c:dLbl>
            <c:dLbl>
              <c:idx val="5"/>
              <c:layout>
                <c:manualLayout>
                  <c:x val="0"/>
                  <c:y val="-5.203252032520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040-4A56-8D9B-4DBC67CA5E0A}"/>
                </c:ext>
              </c:extLst>
            </c:dLbl>
            <c:dLbl>
              <c:idx val="6"/>
              <c:layout>
                <c:manualLayout>
                  <c:x val="1.728795245813074E-2"/>
                  <c:y val="-4.8780487804878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040-4A56-8D9B-4DBC67CA5E0A}"/>
                </c:ext>
              </c:extLst>
            </c:dLbl>
            <c:dLbl>
              <c:idx val="7"/>
              <c:layout>
                <c:manualLayout>
                  <c:x val="1.2965964343598054E-2"/>
                  <c:y val="-2.9268292682926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040-4A56-8D9B-4DBC67CA5E0A}"/>
                </c:ext>
              </c:extLst>
            </c:dLbl>
            <c:dLbl>
              <c:idx val="9"/>
              <c:layout>
                <c:manualLayout>
                  <c:x val="0"/>
                  <c:y val="-6.5040650406504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040-4A56-8D9B-4DBC67CA5E0A}"/>
                </c:ext>
              </c:extLst>
            </c:dLbl>
            <c:dLbl>
              <c:idx val="10"/>
              <c:layout>
                <c:manualLayout>
                  <c:x val="1.2965964343598054E-2"/>
                  <c:y val="-2.2764227642276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040-4A56-8D9B-4DBC67CA5E0A}"/>
                </c:ext>
              </c:extLst>
            </c:dLbl>
            <c:dLbl>
              <c:idx val="11"/>
              <c:layout>
                <c:manualLayout>
                  <c:x val="6.4829821717990272E-3"/>
                  <c:y val="1.3008130081300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040-4A56-8D9B-4DBC67CA5E0A}"/>
                </c:ext>
              </c:extLst>
            </c:dLbl>
            <c:dLbl>
              <c:idx val="12"/>
              <c:layout>
                <c:manualLayout>
                  <c:x val="2.1609940572663425E-2"/>
                  <c:y val="8.18609901450301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040-4A56-8D9B-4DBC67CA5E0A}"/>
                </c:ext>
              </c:extLst>
            </c:dLbl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b" anchorCtr="0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Лист1!$A$2:$A$15</c:f>
              <c:strCache>
                <c:ptCount val="13"/>
                <c:pt idx="0">
                  <c:v>Анализ рабочей ситуации</c:v>
                </c:pt>
                <c:pt idx="1">
                  <c:v>Целеполагание и планирование</c:v>
                </c:pt>
                <c:pt idx="2">
                  <c:v>Текущий контроль</c:v>
                </c:pt>
                <c:pt idx="3">
                  <c:v>Оценка результата (продукта)</c:v>
                </c:pt>
                <c:pt idx="5">
                  <c:v>Поиск информации</c:v>
                </c:pt>
                <c:pt idx="6">
                  <c:v>Извлечение информации</c:v>
                </c:pt>
                <c:pt idx="7">
                  <c:v>Обработка информации</c:v>
                </c:pt>
                <c:pt idx="9">
                  <c:v>Письменная коммуникация</c:v>
                </c:pt>
                <c:pt idx="10">
                  <c:v>Публичное выступление</c:v>
                </c:pt>
                <c:pt idx="11">
                  <c:v>Ведение диалога</c:v>
                </c:pt>
                <c:pt idx="12">
                  <c:v>Продуктивная групповая коммуникация</c:v>
                </c:pt>
              </c:strCache>
            </c:strRef>
          </c:cat>
          <c:val>
            <c:numRef>
              <c:f>Лист1!$C$2:$C$15</c:f>
              <c:numCache>
                <c:formatCode>0.0</c:formatCode>
                <c:ptCount val="14"/>
                <c:pt idx="0">
                  <c:v>2.79</c:v>
                </c:pt>
                <c:pt idx="1">
                  <c:v>2.54</c:v>
                </c:pt>
                <c:pt idx="2">
                  <c:v>2.42</c:v>
                </c:pt>
                <c:pt idx="3">
                  <c:v>2.72</c:v>
                </c:pt>
                <c:pt idx="5">
                  <c:v>2.5099999999999998</c:v>
                </c:pt>
                <c:pt idx="6">
                  <c:v>2.41</c:v>
                </c:pt>
                <c:pt idx="7">
                  <c:v>2.57</c:v>
                </c:pt>
                <c:pt idx="9">
                  <c:v>2.73</c:v>
                </c:pt>
                <c:pt idx="10">
                  <c:v>2.31</c:v>
                </c:pt>
                <c:pt idx="11">
                  <c:v>2.31</c:v>
                </c:pt>
                <c:pt idx="12">
                  <c:v>2.25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3040-4A56-8D9B-4DBC67CA5E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4211232"/>
        <c:axId val="664211624"/>
      </c:radarChart>
      <c:catAx>
        <c:axId val="664211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64211624"/>
        <c:crosses val="autoZero"/>
        <c:auto val="1"/>
        <c:lblAlgn val="ctr"/>
        <c:lblOffset val="100"/>
        <c:noMultiLvlLbl val="0"/>
      </c:catAx>
      <c:valAx>
        <c:axId val="6642116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one"/>
        <c:crossAx val="664211232"/>
        <c:crosses val="autoZero"/>
        <c:crossBetween val="between"/>
        <c:majorUnit val="1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0.82239606596987369"/>
          <c:y val="1.2612545538100532E-2"/>
          <c:w val="0.17064536300871627"/>
          <c:h val="0.19394888138982627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701206620005834"/>
          <c:y val="0.14867766529183851"/>
          <c:w val="0.45125364537766105"/>
          <c:h val="0.77357767779027609"/>
        </c:manualLayout>
      </c:layout>
      <c:radarChart>
        <c:radarStyle val="marker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Гимназии, лицеи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9448946515397084E-2"/>
                  <c:y val="0.110569105691056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A0-4807-A5F6-28DCE180C81E}"/>
                </c:ext>
              </c:extLst>
            </c:dLbl>
            <c:dLbl>
              <c:idx val="1"/>
              <c:layout>
                <c:manualLayout>
                  <c:x val="-3.6736898973527825E-2"/>
                  <c:y val="9.7560975609756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A0-4807-A5F6-28DCE180C81E}"/>
                </c:ext>
              </c:extLst>
            </c:dLbl>
            <c:dLbl>
              <c:idx val="2"/>
              <c:layout>
                <c:manualLayout>
                  <c:x val="-6.6990815775256701E-2"/>
                  <c:y val="7.1544715447154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1A0-4807-A5F6-28DCE180C81E}"/>
                </c:ext>
              </c:extLst>
            </c:dLbl>
            <c:dLbl>
              <c:idx val="3"/>
              <c:layout>
                <c:manualLayout>
                  <c:x val="-7.3473797947055719E-2"/>
                  <c:y val="4.878048780487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A0-4807-A5F6-28DCE180C81E}"/>
                </c:ext>
              </c:extLst>
            </c:dLbl>
            <c:dLbl>
              <c:idx val="5"/>
              <c:layout>
                <c:manualLayout>
                  <c:x val="-6.0507833603457593E-2"/>
                  <c:y val="-7.1544715447154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1A0-4807-A5F6-28DCE180C81E}"/>
                </c:ext>
              </c:extLst>
            </c:dLbl>
            <c:dLbl>
              <c:idx val="6"/>
              <c:layout>
                <c:manualLayout>
                  <c:x val="-4.1058887088060506E-2"/>
                  <c:y val="-0.10081300813008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1A0-4807-A5F6-28DCE180C81E}"/>
                </c:ext>
              </c:extLst>
            </c:dLbl>
            <c:dLbl>
              <c:idx val="7"/>
              <c:layout>
                <c:manualLayout>
                  <c:x val="-3.0253916801728797E-2"/>
                  <c:y val="-9.7560975609756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1A0-4807-A5F6-28DCE180C81E}"/>
                </c:ext>
              </c:extLst>
            </c:dLbl>
            <c:dLbl>
              <c:idx val="9"/>
              <c:layout>
                <c:manualLayout>
                  <c:x val="6.6990815775256618E-2"/>
                  <c:y val="-4.5528455284552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1A0-4807-A5F6-28DCE180C81E}"/>
                </c:ext>
              </c:extLst>
            </c:dLbl>
            <c:dLbl>
              <c:idx val="10"/>
              <c:layout>
                <c:manualLayout>
                  <c:x val="7.5634792004321952E-2"/>
                  <c:y val="-9.75609756097560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1A0-4807-A5F6-28DCE180C81E}"/>
                </c:ext>
              </c:extLst>
            </c:dLbl>
            <c:dLbl>
              <c:idx val="11"/>
              <c:layout>
                <c:manualLayout>
                  <c:x val="8.4278768233387313E-2"/>
                  <c:y val="1.9512195121951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1A0-4807-A5F6-28DCE180C81E}"/>
                </c:ext>
              </c:extLst>
            </c:dLbl>
            <c:dLbl>
              <c:idx val="12"/>
              <c:layout>
                <c:manualLayout>
                  <c:x val="6.9151809832522962E-2"/>
                  <c:y val="6.1788617886178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1A0-4807-A5F6-28DCE180C81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Лист1!$A$2:$A$15</c:f>
              <c:strCache>
                <c:ptCount val="13"/>
                <c:pt idx="0">
                  <c:v>Анализ рабочей ситуации</c:v>
                </c:pt>
                <c:pt idx="1">
                  <c:v>Целеполагание и планирование</c:v>
                </c:pt>
                <c:pt idx="2">
                  <c:v>Текущий контроль</c:v>
                </c:pt>
                <c:pt idx="3">
                  <c:v>Оценка результата (продукта)</c:v>
                </c:pt>
                <c:pt idx="5">
                  <c:v>Поиск информации</c:v>
                </c:pt>
                <c:pt idx="6">
                  <c:v>Извлечение информации</c:v>
                </c:pt>
                <c:pt idx="7">
                  <c:v>Обработка информации</c:v>
                </c:pt>
                <c:pt idx="9">
                  <c:v>Письменная коммуникация</c:v>
                </c:pt>
                <c:pt idx="10">
                  <c:v>Публичное выступление</c:v>
                </c:pt>
                <c:pt idx="11">
                  <c:v>Ведение диалога</c:v>
                </c:pt>
                <c:pt idx="12">
                  <c:v>Продуктивная групповая коммуникация</c:v>
                </c:pt>
              </c:strCache>
            </c:strRef>
          </c:cat>
          <c:val>
            <c:numRef>
              <c:f>Лист1!$B$2:$B$15</c:f>
              <c:numCache>
                <c:formatCode>0.0</c:formatCode>
                <c:ptCount val="14"/>
                <c:pt idx="0">
                  <c:v>2.86</c:v>
                </c:pt>
                <c:pt idx="1">
                  <c:v>2.5099999999999998</c:v>
                </c:pt>
                <c:pt idx="2">
                  <c:v>2.2000000000000002</c:v>
                </c:pt>
                <c:pt idx="3">
                  <c:v>2.77</c:v>
                </c:pt>
                <c:pt idx="5">
                  <c:v>2.6</c:v>
                </c:pt>
                <c:pt idx="6">
                  <c:v>2.4300000000000002</c:v>
                </c:pt>
                <c:pt idx="7">
                  <c:v>2.57</c:v>
                </c:pt>
                <c:pt idx="9">
                  <c:v>2.6</c:v>
                </c:pt>
                <c:pt idx="10">
                  <c:v>2.17</c:v>
                </c:pt>
                <c:pt idx="11">
                  <c:v>2.31</c:v>
                </c:pt>
                <c:pt idx="12">
                  <c:v>2.31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1A0-4807-A5F6-28DCE180C81E}"/>
            </c:ext>
          </c:extLst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Школы без специализации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2.3770934629929769E-2"/>
                  <c:y val="3.9024390243902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1A0-4807-A5F6-28DCE180C81E}"/>
                </c:ext>
              </c:extLst>
            </c:dLbl>
            <c:dLbl>
              <c:idx val="1"/>
              <c:layout>
                <c:manualLayout>
                  <c:x val="-2.1609089787601511E-3"/>
                  <c:y val="3.5772357723577237E-2"/>
                </c:manualLayout>
              </c:layout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b" anchorCtr="0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009724473257695E-2"/>
                      <c:h val="5.198386787017476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61A0-4807-A5F6-28DCE180C81E}"/>
                </c:ext>
              </c:extLst>
            </c:dLbl>
            <c:dLbl>
              <c:idx val="2"/>
              <c:layout>
                <c:manualLayout>
                  <c:x val="7.9235533430788936E-17"/>
                  <c:y val="2.9268292682926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1A0-4807-A5F6-28DCE180C81E}"/>
                </c:ext>
              </c:extLst>
            </c:dLbl>
            <c:dLbl>
              <c:idx val="3"/>
              <c:layout>
                <c:manualLayout>
                  <c:x val="-1.9448946515397084E-2"/>
                  <c:y val="4.2276422764227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1A0-4807-A5F6-28DCE180C81E}"/>
                </c:ext>
              </c:extLst>
            </c:dLbl>
            <c:dLbl>
              <c:idx val="5"/>
              <c:layout>
                <c:manualLayout>
                  <c:x val="0"/>
                  <c:y val="-5.203252032520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1A0-4807-A5F6-28DCE180C81E}"/>
                </c:ext>
              </c:extLst>
            </c:dLbl>
            <c:dLbl>
              <c:idx val="6"/>
              <c:layout>
                <c:manualLayout>
                  <c:x val="1.728795245813074E-2"/>
                  <c:y val="-4.8780487804878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1A0-4807-A5F6-28DCE180C81E}"/>
                </c:ext>
              </c:extLst>
            </c:dLbl>
            <c:dLbl>
              <c:idx val="7"/>
              <c:layout>
                <c:manualLayout>
                  <c:x val="1.2965964343598054E-2"/>
                  <c:y val="-2.9268292682926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1A0-4807-A5F6-28DCE180C81E}"/>
                </c:ext>
              </c:extLst>
            </c:dLbl>
            <c:dLbl>
              <c:idx val="9"/>
              <c:layout>
                <c:manualLayout>
                  <c:x val="0"/>
                  <c:y val="-6.5040650406504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1A0-4807-A5F6-28DCE180C81E}"/>
                </c:ext>
              </c:extLst>
            </c:dLbl>
            <c:dLbl>
              <c:idx val="10"/>
              <c:layout>
                <c:manualLayout>
                  <c:x val="1.2965964343598054E-2"/>
                  <c:y val="-2.2764227642276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1A0-4807-A5F6-28DCE180C81E}"/>
                </c:ext>
              </c:extLst>
            </c:dLbl>
            <c:dLbl>
              <c:idx val="11"/>
              <c:layout>
                <c:manualLayout>
                  <c:x val="6.4829821717990272E-3"/>
                  <c:y val="1.3008130081300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1A0-4807-A5F6-28DCE180C81E}"/>
                </c:ext>
              </c:extLst>
            </c:dLbl>
            <c:dLbl>
              <c:idx val="12"/>
              <c:layout>
                <c:manualLayout>
                  <c:x val="-4.3219881145326851E-3"/>
                  <c:y val="2.9268292682926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1A0-4807-A5F6-28DCE180C81E}"/>
                </c:ext>
              </c:extLst>
            </c:dLbl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b" anchorCtr="0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Лист1!$A$2:$A$15</c:f>
              <c:strCache>
                <c:ptCount val="13"/>
                <c:pt idx="0">
                  <c:v>Анализ рабочей ситуации</c:v>
                </c:pt>
                <c:pt idx="1">
                  <c:v>Целеполагание и планирование</c:v>
                </c:pt>
                <c:pt idx="2">
                  <c:v>Текущий контроль</c:v>
                </c:pt>
                <c:pt idx="3">
                  <c:v>Оценка результата (продукта)</c:v>
                </c:pt>
                <c:pt idx="5">
                  <c:v>Поиск информации</c:v>
                </c:pt>
                <c:pt idx="6">
                  <c:v>Извлечение информации</c:v>
                </c:pt>
                <c:pt idx="7">
                  <c:v>Обработка информации</c:v>
                </c:pt>
                <c:pt idx="9">
                  <c:v>Письменная коммуникация</c:v>
                </c:pt>
                <c:pt idx="10">
                  <c:v>Публичное выступление</c:v>
                </c:pt>
                <c:pt idx="11">
                  <c:v>Ведение диалога</c:v>
                </c:pt>
                <c:pt idx="12">
                  <c:v>Продуктивная групповая коммуникация</c:v>
                </c:pt>
              </c:strCache>
            </c:strRef>
          </c:cat>
          <c:val>
            <c:numRef>
              <c:f>Лист1!$C$2:$C$15</c:f>
              <c:numCache>
                <c:formatCode>0.0</c:formatCode>
                <c:ptCount val="14"/>
                <c:pt idx="0">
                  <c:v>2.8</c:v>
                </c:pt>
                <c:pt idx="1">
                  <c:v>2.56</c:v>
                </c:pt>
                <c:pt idx="2">
                  <c:v>2.2999999999999998</c:v>
                </c:pt>
                <c:pt idx="3">
                  <c:v>2.65</c:v>
                </c:pt>
                <c:pt idx="5">
                  <c:v>2.46</c:v>
                </c:pt>
                <c:pt idx="6">
                  <c:v>2.44</c:v>
                </c:pt>
                <c:pt idx="7">
                  <c:v>2.5299999999999998</c:v>
                </c:pt>
                <c:pt idx="9">
                  <c:v>2.66</c:v>
                </c:pt>
                <c:pt idx="10">
                  <c:v>2.27</c:v>
                </c:pt>
                <c:pt idx="11">
                  <c:v>2.34</c:v>
                </c:pt>
                <c:pt idx="12">
                  <c:v>2.2799999999999998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61A0-4807-A5F6-28DCE180C8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4817648"/>
        <c:axId val="614818432"/>
      </c:radarChart>
      <c:catAx>
        <c:axId val="61481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4818432"/>
        <c:crosses val="autoZero"/>
        <c:auto val="1"/>
        <c:lblAlgn val="ctr"/>
        <c:lblOffset val="100"/>
        <c:noMultiLvlLbl val="0"/>
      </c:catAx>
      <c:valAx>
        <c:axId val="6148184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61481764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8094301016262756"/>
          <c:y val="1.5873015873015872E-2"/>
          <c:w val="0.18793331546684702"/>
          <c:h val="0.16793265475961849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0.34252</cdr:x>
      <cdr:y>0.14744</cdr:y>
    </cdr:from>
    <cdr:to>
      <cdr:x>0.44571</cdr:x>
      <cdr:y>0.52163</cdr:y>
    </cdr:to>
    <cdr:cxnSp macro="">
      <cdr:nvCxnSpPr>
        <cdr:cNvPr id="2" name="Прямая соединительная линия 1">
          <a:extLst xmlns:a="http://schemas.openxmlformats.org/drawingml/2006/main">
            <a:ext uri="{FF2B5EF4-FFF2-40B4-BE49-F238E27FC236}">
              <a16:creationId xmlns:a16="http://schemas.microsoft.com/office/drawing/2014/main" id="{6A3D9E1D-3CEE-2360-5319-685A64355445}"/>
            </a:ext>
          </a:extLst>
        </cdr:cNvPr>
        <cdr:cNvCxnSpPr/>
      </cdr:nvCxnSpPr>
      <cdr:spPr>
        <a:xfrm xmlns:a="http://schemas.openxmlformats.org/drawingml/2006/main" flipH="1" flipV="1">
          <a:off x="2012950" y="584200"/>
          <a:ext cx="606425" cy="148272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0.44571</cdr:x>
      <cdr:y>0.52163</cdr:y>
    </cdr:from>
    <cdr:to>
      <cdr:x>0.70502</cdr:x>
      <cdr:y>0.625</cdr:y>
    </cdr:to>
    <cdr:cxnSp macro="">
      <cdr:nvCxnSpPr>
        <cdr:cNvPr id="4" name="Прямая соединительная линия 3">
          <a:extLst xmlns:a="http://schemas.openxmlformats.org/drawingml/2006/main">
            <a:ext uri="{FF2B5EF4-FFF2-40B4-BE49-F238E27FC236}">
              <a16:creationId xmlns:a16="http://schemas.microsoft.com/office/drawing/2014/main" id="{CBBC6A04-AC3C-F1BF-6E48-8F5083AF9217}"/>
            </a:ext>
          </a:extLst>
        </cdr:cNvPr>
        <cdr:cNvCxnSpPr/>
      </cdr:nvCxnSpPr>
      <cdr:spPr>
        <a:xfrm xmlns:a="http://schemas.openxmlformats.org/drawingml/2006/main">
          <a:off x="2619375" y="2066925"/>
          <a:ext cx="1524000" cy="4095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0.31442</cdr:x>
      <cdr:y>0.52163</cdr:y>
    </cdr:from>
    <cdr:to>
      <cdr:x>0.44733</cdr:x>
      <cdr:y>0.86779</cdr:y>
    </cdr:to>
    <cdr:cxnSp macro="">
      <cdr:nvCxnSpPr>
        <cdr:cNvPr id="6" name="Прямая соединительная линия 5">
          <a:extLst xmlns:a="http://schemas.openxmlformats.org/drawingml/2006/main">
            <a:ext uri="{FF2B5EF4-FFF2-40B4-BE49-F238E27FC236}">
              <a16:creationId xmlns:a16="http://schemas.microsoft.com/office/drawing/2014/main" id="{24AD1A5A-7372-608E-D47B-E29793A64EFC}"/>
            </a:ext>
          </a:extLst>
        </cdr:cNvPr>
        <cdr:cNvCxnSpPr/>
      </cdr:nvCxnSpPr>
      <cdr:spPr>
        <a:xfrm xmlns:a="http://schemas.openxmlformats.org/drawingml/2006/main" flipH="1">
          <a:off x="1847850" y="2066925"/>
          <a:ext cx="781050" cy="13716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0.3852</cdr:x>
      <cdr:y>0.3133</cdr:y>
    </cdr:from>
    <cdr:to>
      <cdr:x>0.56672</cdr:x>
      <cdr:y>0.45272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2263775" y="1241425"/>
          <a:ext cx="1066800" cy="5524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80000"/>
            </a:lnSpc>
            <a:spcAft>
              <a:spcPts val="800"/>
            </a:spcAft>
          </a:pPr>
          <a:r>
            <a:rPr lang="ru-RU" sz="800" b="1" i="1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Компетенция разрешения проблем</a:t>
          </a:r>
          <a:endParaRPr lang="ru-RU" sz="800" b="1" i="1" kern="100"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0.40205</cdr:x>
      <cdr:y>0.57163</cdr:y>
    </cdr:from>
    <cdr:to>
      <cdr:x>0.59978</cdr:x>
      <cdr:y>0.6774</cdr:y>
    </cdr:to>
    <cdr:sp macro="" textlink="">
      <cdr:nvSpPr>
        <cdr:cNvPr id="12" name="Прямоугольник 11"/>
        <cdr:cNvSpPr/>
      </cdr:nvSpPr>
      <cdr:spPr>
        <a:xfrm xmlns:a="http://schemas.openxmlformats.org/drawingml/2006/main">
          <a:off x="2362835" y="2265045"/>
          <a:ext cx="1162050" cy="4191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80000"/>
            </a:lnSpc>
            <a:spcAft>
              <a:spcPts val="800"/>
            </a:spcAft>
          </a:pPr>
          <a:r>
            <a:rPr lang="ru-RU" sz="800" b="1" i="1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Информационная компетенция</a:t>
          </a:r>
          <a:endParaRPr lang="ru-RU" sz="800" b="1" i="1" kern="100"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0.25169</cdr:x>
      <cdr:y>0.4638</cdr:y>
    </cdr:from>
    <cdr:to>
      <cdr:x>0.44313</cdr:x>
      <cdr:y>0.57353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1479177" y="1837765"/>
          <a:ext cx="1125070" cy="4347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07000"/>
            </a:lnSpc>
            <a:spcAft>
              <a:spcPts val="800"/>
            </a:spcAft>
          </a:pPr>
          <a:r>
            <a:rPr lang="ru-RU" sz="800" b="1" i="1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Коммуникативная компетенция</a:t>
          </a:r>
          <a:endParaRPr lang="ru-RU" sz="800" b="1" i="1" kern="100"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0.40573</cdr:x>
      <cdr:y>0.29779</cdr:y>
    </cdr:from>
    <cdr:to>
      <cdr:x>0.58725</cdr:x>
      <cdr:y>0.45063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384425" y="1076325"/>
          <a:ext cx="1066800" cy="5524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pPr algn="ctr">
            <a:lnSpc>
              <a:spcPct val="80000"/>
            </a:lnSpc>
            <a:spcAft>
              <a:spcPts val="800"/>
            </a:spcAft>
          </a:pPr>
          <a:r>
            <a:rPr lang="ru-RU" sz="800" b="1" i="1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Компетенция разрешения проблем</a:t>
          </a:r>
          <a:endParaRPr lang="ru-RU" sz="800" b="1" i="1" kern="100"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0.42258</cdr:x>
      <cdr:y>0.54937</cdr:y>
    </cdr:from>
    <cdr:to>
      <cdr:x>0.62031</cdr:x>
      <cdr:y>0.66532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483485" y="1985645"/>
          <a:ext cx="1162050" cy="4191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pPr algn="ctr">
            <a:lnSpc>
              <a:spcPct val="80000"/>
            </a:lnSpc>
            <a:spcAft>
              <a:spcPts val="800"/>
            </a:spcAft>
          </a:pPr>
          <a:r>
            <a:rPr lang="ru-RU" sz="800" b="1" i="1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Информационная компетенция</a:t>
          </a:r>
          <a:endParaRPr lang="ru-RU" sz="800" b="1" i="1" kern="100"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0.28296</cdr:x>
      <cdr:y>0.46606</cdr:y>
    </cdr:from>
    <cdr:to>
      <cdr:x>0.46372</cdr:x>
      <cdr:y>0.56043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1662953" y="1815353"/>
          <a:ext cx="1062318" cy="36755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pPr algn="ctr">
            <a:lnSpc>
              <a:spcPct val="80000"/>
            </a:lnSpc>
            <a:spcAft>
              <a:spcPts val="800"/>
            </a:spcAft>
          </a:pPr>
          <a:r>
            <a:rPr lang="ru-RU" sz="800" b="1" i="1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Коммуникативная компетенция</a:t>
          </a:r>
          <a:endParaRPr lang="ru-RU" sz="800" b="1" i="1" kern="100"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0.33406</cdr:x>
      <cdr:y>0.50519</cdr:y>
    </cdr:from>
    <cdr:to>
      <cdr:x>0.45915</cdr:x>
      <cdr:y>0.8182</cdr:y>
    </cdr:to>
    <cdr:cxnSp macro="">
      <cdr:nvCxnSpPr>
        <cdr:cNvPr id="5" name="Прямая соединительная линия 4">
          <a:extLst xmlns:a="http://schemas.openxmlformats.org/drawingml/2006/main">
            <a:ext uri="{FF2B5EF4-FFF2-40B4-BE49-F238E27FC236}">
              <a16:creationId xmlns:a16="http://schemas.microsoft.com/office/drawing/2014/main" id="{8A771173-0FF1-BAD5-042A-CC01FE33D8D0}"/>
            </a:ext>
          </a:extLst>
        </cdr:cNvPr>
        <cdr:cNvCxnSpPr/>
      </cdr:nvCxnSpPr>
      <cdr:spPr>
        <a:xfrm xmlns:a="http://schemas.openxmlformats.org/drawingml/2006/main" flipH="1">
          <a:off x="1963271" y="1967753"/>
          <a:ext cx="735106" cy="12192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0.46067</cdr:x>
      <cdr:y>0.50289</cdr:y>
    </cdr:from>
    <cdr:to>
      <cdr:x>0.69406</cdr:x>
      <cdr:y>0.603</cdr:y>
    </cdr:to>
    <cdr:cxnSp macro="">
      <cdr:nvCxnSpPr>
        <cdr:cNvPr id="9" name="Прямая соединительная линия 8">
          <a:extLst xmlns:a="http://schemas.openxmlformats.org/drawingml/2006/main">
            <a:ext uri="{FF2B5EF4-FFF2-40B4-BE49-F238E27FC236}">
              <a16:creationId xmlns:a16="http://schemas.microsoft.com/office/drawing/2014/main" id="{D8A34B8E-A015-4A49-62D8-E430A02D1519}"/>
            </a:ext>
          </a:extLst>
        </cdr:cNvPr>
        <cdr:cNvCxnSpPr/>
      </cdr:nvCxnSpPr>
      <cdr:spPr>
        <a:xfrm xmlns:a="http://schemas.openxmlformats.org/drawingml/2006/main">
          <a:off x="2707342" y="1958788"/>
          <a:ext cx="1371600" cy="38996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0.3722</cdr:x>
      <cdr:y>0.17031</cdr:y>
    </cdr:from>
    <cdr:to>
      <cdr:x>0.46296</cdr:x>
      <cdr:y>0.51324</cdr:y>
    </cdr:to>
    <cdr:cxnSp macro="">
      <cdr:nvCxnSpPr>
        <cdr:cNvPr id="14" name="Прямая соединительная линия 13">
          <a:extLst xmlns:a="http://schemas.openxmlformats.org/drawingml/2006/main">
            <a:ext uri="{FF2B5EF4-FFF2-40B4-BE49-F238E27FC236}">
              <a16:creationId xmlns:a16="http://schemas.microsoft.com/office/drawing/2014/main" id="{BB7F0401-E33F-EAC4-2071-FA4522AFD949}"/>
            </a:ext>
          </a:extLst>
        </cdr:cNvPr>
        <cdr:cNvCxnSpPr/>
      </cdr:nvCxnSpPr>
      <cdr:spPr>
        <a:xfrm xmlns:a="http://schemas.openxmlformats.org/drawingml/2006/main" flipH="1" flipV="1">
          <a:off x="2187389" y="663388"/>
          <a:ext cx="533400" cy="133574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0.35656</cdr:x>
      <cdr:y>0.15366</cdr:y>
    </cdr:from>
    <cdr:to>
      <cdr:x>0.49271</cdr:x>
      <cdr:y>0.54878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id="{1A80BB81-7EEF-A962-1F2C-AAF39991ED68}"/>
            </a:ext>
          </a:extLst>
        </cdr:cNvPr>
        <cdr:cNvCxnSpPr/>
      </cdr:nvCxnSpPr>
      <cdr:spPr>
        <a:xfrm xmlns:a="http://schemas.openxmlformats.org/drawingml/2006/main" flipH="1" flipV="1">
          <a:off x="2095500" y="600075"/>
          <a:ext cx="800100" cy="1543050"/>
        </a:xfrm>
        <a:prstGeom xmlns:a="http://schemas.openxmlformats.org/drawingml/2006/main" prst="line">
          <a:avLst/>
        </a:prstGeom>
        <a:ln xmlns:a="http://schemas.openxmlformats.org/drawingml/2006/main" w="9525" cap="flat" cmpd="sng" algn="ctr">
          <a:solidFill>
            <a:schemeClr val="dk1"/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0.48838</cdr:x>
      <cdr:y>0.54228</cdr:y>
    </cdr:from>
    <cdr:to>
      <cdr:x>0.74554</cdr:x>
      <cdr:y>0.61951</cdr:y>
    </cdr:to>
    <cdr:cxnSp macro="">
      <cdr:nvCxnSpPr>
        <cdr:cNvPr id="4" name="Прямая соединительная линия 3">
          <a:extLst xmlns:a="http://schemas.openxmlformats.org/drawingml/2006/main">
            <a:ext uri="{FF2B5EF4-FFF2-40B4-BE49-F238E27FC236}">
              <a16:creationId xmlns:a16="http://schemas.microsoft.com/office/drawing/2014/main" id="{F9A73166-E415-E9EA-BD85-784A8513294F}"/>
            </a:ext>
          </a:extLst>
        </cdr:cNvPr>
        <cdr:cNvCxnSpPr/>
      </cdr:nvCxnSpPr>
      <cdr:spPr>
        <a:xfrm xmlns:a="http://schemas.openxmlformats.org/drawingml/2006/main">
          <a:off x="2870200" y="2117725"/>
          <a:ext cx="1511300" cy="301625"/>
        </a:xfrm>
        <a:prstGeom xmlns:a="http://schemas.openxmlformats.org/drawingml/2006/main" prst="line">
          <a:avLst/>
        </a:prstGeom>
        <a:ln xmlns:a="http://schemas.openxmlformats.org/drawingml/2006/main" w="9525" cap="flat" cmpd="sng" algn="ctr">
          <a:solidFill>
            <a:schemeClr val="dk1"/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0.34198</cdr:x>
      <cdr:y>0.54228</cdr:y>
    </cdr:from>
    <cdr:to>
      <cdr:x>0.48838</cdr:x>
      <cdr:y>0.8878</cdr:y>
    </cdr:to>
    <cdr:cxnSp macro="">
      <cdr:nvCxnSpPr>
        <cdr:cNvPr id="6" name="Прямая соединительная линия 5">
          <a:extLst xmlns:a="http://schemas.openxmlformats.org/drawingml/2006/main">
            <a:ext uri="{FF2B5EF4-FFF2-40B4-BE49-F238E27FC236}">
              <a16:creationId xmlns:a16="http://schemas.microsoft.com/office/drawing/2014/main" id="{6D8CC1D5-9AF6-86C0-771A-7EB4C1418D04}"/>
            </a:ext>
          </a:extLst>
        </cdr:cNvPr>
        <cdr:cNvCxnSpPr/>
      </cdr:nvCxnSpPr>
      <cdr:spPr>
        <a:xfrm xmlns:a="http://schemas.openxmlformats.org/drawingml/2006/main" flipH="1">
          <a:off x="2009775" y="2117725"/>
          <a:ext cx="860425" cy="1349375"/>
        </a:xfrm>
        <a:prstGeom xmlns:a="http://schemas.openxmlformats.org/drawingml/2006/main" prst="line">
          <a:avLst/>
        </a:prstGeom>
        <a:ln xmlns:a="http://schemas.openxmlformats.org/drawingml/2006/main" w="9525" cap="flat" cmpd="sng" algn="ctr">
          <a:solidFill>
            <a:schemeClr val="dk1"/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0.44571</cdr:x>
      <cdr:y>0.39675</cdr:y>
    </cdr:from>
    <cdr:to>
      <cdr:x>0.62723</cdr:x>
      <cdr:y>0.53821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619392" y="1549395"/>
          <a:ext cx="1066779" cy="55243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80000"/>
            </a:lnSpc>
            <a:spcAft>
              <a:spcPts val="800"/>
            </a:spcAft>
          </a:pPr>
          <a:r>
            <a:rPr lang="ru-RU" sz="800" b="1" i="1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Компетенция разрешения проблем</a:t>
          </a:r>
          <a:endParaRPr lang="ru-RU" sz="800" b="1" i="1" kern="100"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0.30896</cdr:x>
      <cdr:y>0.48603</cdr:y>
    </cdr:from>
    <cdr:to>
      <cdr:x>0.5004</cdr:x>
      <cdr:y>0.59737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1815713" y="1898086"/>
          <a:ext cx="1125079" cy="4347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07000"/>
            </a:lnSpc>
            <a:spcAft>
              <a:spcPts val="800"/>
            </a:spcAft>
          </a:pPr>
          <a:r>
            <a:rPr lang="ru-RU" sz="800" b="1" i="1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Коммуникативная компетенция</a:t>
          </a:r>
          <a:endParaRPr lang="ru-RU" sz="800" b="1" i="1" kern="100"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0.44311</cdr:x>
      <cdr:y>0.57837</cdr:y>
    </cdr:from>
    <cdr:to>
      <cdr:x>0.64084</cdr:x>
      <cdr:y>0.68569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2604118" y="2258677"/>
          <a:ext cx="1162044" cy="41910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80000"/>
            </a:lnSpc>
            <a:spcAft>
              <a:spcPts val="800"/>
            </a:spcAft>
          </a:pPr>
          <a:r>
            <a:rPr lang="ru-RU" sz="800" b="1" i="1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Информационная компетенция</a:t>
          </a:r>
          <a:endParaRPr lang="ru-RU" sz="800" b="1" i="1" kern="100"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B0AE3-F1A2-394F-BC18-67F76EFC1ECD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06413" y="1143000"/>
            <a:ext cx="5845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9C60B-6F98-8646-A41A-70FA44D3B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323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9C60B-6F98-8646-A41A-70FA44D3BDF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559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9">
            <a:extLst>
              <a:ext uri="{FF2B5EF4-FFF2-40B4-BE49-F238E27FC236}">
                <a16:creationId xmlns:a16="http://schemas.microsoft.com/office/drawing/2014/main" id="{ACD4A90A-0ABE-7243-8908-72C5650992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15" name="Прямоугольник 4">
            <a:extLst>
              <a:ext uri="{FF2B5EF4-FFF2-40B4-BE49-F238E27FC236}">
                <a16:creationId xmlns:a16="http://schemas.microsoft.com/office/drawing/2014/main" id="{1A77197B-380D-644E-9B90-7284D14AEC8D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3E39C7-B630-C841-B628-08298DD98766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BDB2FD8-6949-594D-AF72-5CE0FDE67F6D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CD2E3BB0-99F5-1045-9ADB-5FF98D234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3970" y="266377"/>
            <a:ext cx="937565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D4391C-B8C0-B24A-A837-3162674174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7191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54" userDrawn="1">
          <p15:clr>
            <a:srgbClr val="FBAE40"/>
          </p15:clr>
        </p15:guide>
        <p15:guide id="3" pos="4082" userDrawn="1">
          <p15:clr>
            <a:srgbClr val="FBAE40"/>
          </p15:clr>
        </p15:guide>
        <p15:guide id="4" orient="horz" pos="38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9">
            <a:extLst>
              <a:ext uri="{FF2B5EF4-FFF2-40B4-BE49-F238E27FC236}">
                <a16:creationId xmlns:a16="http://schemas.microsoft.com/office/drawing/2014/main" id="{312AC08A-0C3F-974B-BD93-826A868864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id="{D5800CC3-8BB1-6E4A-B449-86804D5C4D71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1EB201-11AF-9542-A909-0880047F2AF6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814AB4-58FB-AE44-9B65-2430CAFB56B2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2713" y="900000"/>
            <a:ext cx="9627700" cy="740592"/>
          </a:xfrm>
        </p:spPr>
        <p:txBody>
          <a:bodyPr anchor="t" anchorCtr="0"/>
          <a:lstStyle>
            <a:lvl1pPr>
              <a:defRPr sz="3192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40995" y="1674796"/>
            <a:ext cx="2321062" cy="1956678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113" y="1625000"/>
            <a:ext cx="2916079" cy="4304162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FAC3-F2F2-2C4F-A0E5-E45C3D91474E}" type="datetime1">
              <a:rPr lang="ru-RU" smtClean="0"/>
              <a:t>10.12.2024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B47FAB26-A65D-A241-B811-CFF044D18B1A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7019109" y="1674796"/>
            <a:ext cx="2321062" cy="1956678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79F780C-3DBF-7240-9736-987FCF93B284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9701349" y="1674796"/>
            <a:ext cx="2321062" cy="1956678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33C0F341-B7E5-3845-B426-CA74C3BDAE4F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4340995" y="4130613"/>
            <a:ext cx="2321062" cy="1956678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1BDE5803-8086-B245-97C9-CAE368D49BE0}"/>
              </a:ext>
            </a:extLst>
          </p:cNvPr>
          <p:cNvSpPr>
            <a:spLocks noGrp="1" noChangeAspect="1"/>
          </p:cNvSpPr>
          <p:nvPr>
            <p:ph type="pic" idx="16"/>
          </p:nvPr>
        </p:nvSpPr>
        <p:spPr>
          <a:xfrm>
            <a:off x="7019109" y="4130613"/>
            <a:ext cx="2321062" cy="1956678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6047B218-8FD4-6348-A347-47AB398FF2D4}"/>
              </a:ext>
            </a:extLst>
          </p:cNvPr>
          <p:cNvSpPr>
            <a:spLocks noGrp="1" noChangeAspect="1"/>
          </p:cNvSpPr>
          <p:nvPr>
            <p:ph type="pic" idx="17"/>
          </p:nvPr>
        </p:nvSpPr>
        <p:spPr>
          <a:xfrm>
            <a:off x="9701349" y="4130613"/>
            <a:ext cx="2321062" cy="1956678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018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9">
            <a:extLst>
              <a:ext uri="{FF2B5EF4-FFF2-40B4-BE49-F238E27FC236}">
                <a16:creationId xmlns:a16="http://schemas.microsoft.com/office/drawing/2014/main" id="{80D31F51-3F1C-8045-99BC-14A4D28ED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6901C6BE-CE43-1C49-A547-8D7E87965F71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769650-3A35-3642-883C-A870CBC46FCC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E4A2AA-05E3-7F4E-879C-E04CB11781C0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274" y="1705385"/>
            <a:ext cx="11178302" cy="2845473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274" y="4577778"/>
            <a:ext cx="11178302" cy="149636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D0A1-1F54-6D46-B9B0-6ADD85C235EC}" type="datetime1">
              <a:rPr lang="ru-RU" smtClean="0"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7464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9">
            <a:extLst>
              <a:ext uri="{FF2B5EF4-FFF2-40B4-BE49-F238E27FC236}">
                <a16:creationId xmlns:a16="http://schemas.microsoft.com/office/drawing/2014/main" id="{FFBF45D3-592B-3C42-AB8F-2FDFA93DD1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29BDF7A5-C047-1149-97E2-5FF2F7C15BEB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1ACB84-12E8-B04C-B361-EFA20FF74E23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A2AF39C-AEEB-974B-9D14-519ED62E1CFE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49CDA-6D70-FA48-B8E7-6D7A153E7A07}" type="datetime1">
              <a:rPr lang="ru-RU" smtClean="0"/>
              <a:t>10.12.2024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448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6864" y="1616634"/>
            <a:ext cx="10423442" cy="2200943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6864" y="3971148"/>
            <a:ext cx="10423443" cy="819675"/>
          </a:xfrm>
        </p:spPr>
        <p:txBody>
          <a:bodyPr/>
          <a:lstStyle>
            <a:lvl1pPr marL="0" indent="0" algn="l">
              <a:buNone/>
              <a:defRPr sz="2394">
                <a:solidFill>
                  <a:schemeClr val="bg1"/>
                </a:solidFill>
              </a:defRPr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A16B-6D6F-7E43-8715-9A6C2BF58A22}" type="datetime1">
              <a:rPr lang="ru-RU" smtClean="0"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21">
            <a:extLst>
              <a:ext uri="{FF2B5EF4-FFF2-40B4-BE49-F238E27FC236}">
                <a16:creationId xmlns:a16="http://schemas.microsoft.com/office/drawing/2014/main" id="{D5D3EC2F-7B9F-0D4F-B5B9-E23034A23E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70520" y="0"/>
            <a:ext cx="4189830" cy="6840538"/>
          </a:xfrm>
          <a:prstGeom prst="rect">
            <a:avLst/>
          </a:prstGeom>
        </p:spPr>
      </p:pic>
      <p:pic>
        <p:nvPicPr>
          <p:cNvPr id="8" name="Рисунок 13">
            <a:extLst>
              <a:ext uri="{FF2B5EF4-FFF2-40B4-BE49-F238E27FC236}">
                <a16:creationId xmlns:a16="http://schemas.microsoft.com/office/drawing/2014/main" id="{1BB3811F-5FB4-9A4D-A5EA-3D5E83D378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3760" y="329338"/>
            <a:ext cx="1862895" cy="8196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16C21D-C47C-8E49-8ABF-DE72CA198984}"/>
              </a:ext>
            </a:extLst>
          </p:cNvPr>
          <p:cNvSpPr txBox="1"/>
          <p:nvPr userDrawn="1"/>
        </p:nvSpPr>
        <p:spPr>
          <a:xfrm rot="16200000">
            <a:off x="11761283" y="930593"/>
            <a:ext cx="690614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ru-RU" sz="1800" dirty="0">
                <a:solidFill>
                  <a:schemeClr val="bg1"/>
                </a:solidFill>
              </a:rPr>
              <a:t>2024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FBA60E-9DD6-E54E-A6C9-CFA5BB21B4C1}"/>
              </a:ext>
            </a:extLst>
          </p:cNvPr>
          <p:cNvCxnSpPr/>
          <p:nvPr userDrawn="1"/>
        </p:nvCxnSpPr>
        <p:spPr>
          <a:xfrm>
            <a:off x="12128268" y="1404850"/>
            <a:ext cx="0" cy="230262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4C167B5-CF88-8F40-A4B5-CA8730DFE560}"/>
              </a:ext>
            </a:extLst>
          </p:cNvPr>
          <p:cNvSpPr txBox="1"/>
          <p:nvPr userDrawn="1"/>
        </p:nvSpPr>
        <p:spPr>
          <a:xfrm rot="16200000">
            <a:off x="11574784" y="5590478"/>
            <a:ext cx="1097102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1600" spc="100" baseline="0" dirty="0" err="1">
                <a:solidFill>
                  <a:schemeClr val="bg1"/>
                </a:solidFill>
              </a:rPr>
              <a:t>РАНХиГС</a:t>
            </a:r>
            <a:endParaRPr lang="ru-RU" sz="1600" spc="1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525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Титульный слайд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6864" y="1616636"/>
            <a:ext cx="10423442" cy="2200943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6864" y="3971150"/>
            <a:ext cx="10423443" cy="819675"/>
          </a:xfrm>
        </p:spPr>
        <p:txBody>
          <a:bodyPr/>
          <a:lstStyle>
            <a:lvl1pPr marL="0" indent="0" algn="l">
              <a:buNone/>
              <a:defRPr sz="2394">
                <a:solidFill>
                  <a:schemeClr val="bg1"/>
                </a:solidFill>
              </a:defRPr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A16B-6D6F-7E43-8715-9A6C2BF58A22}" type="datetime1">
              <a:rPr lang="ru-RU" smtClean="0"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21">
            <a:extLst>
              <a:ext uri="{FF2B5EF4-FFF2-40B4-BE49-F238E27FC236}">
                <a16:creationId xmlns:a16="http://schemas.microsoft.com/office/drawing/2014/main" id="{D5D3EC2F-7B9F-0D4F-B5B9-E23034A23E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70520" y="0"/>
            <a:ext cx="4189830" cy="6840538"/>
          </a:xfrm>
          <a:prstGeom prst="rect">
            <a:avLst/>
          </a:prstGeom>
        </p:spPr>
      </p:pic>
      <p:pic>
        <p:nvPicPr>
          <p:cNvPr id="8" name="Рисунок 13">
            <a:extLst>
              <a:ext uri="{FF2B5EF4-FFF2-40B4-BE49-F238E27FC236}">
                <a16:creationId xmlns:a16="http://schemas.microsoft.com/office/drawing/2014/main" id="{1BB3811F-5FB4-9A4D-A5EA-3D5E83D378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3760" y="329338"/>
            <a:ext cx="1862895" cy="8196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16C21D-C47C-8E49-8ABF-DE72CA198984}"/>
              </a:ext>
            </a:extLst>
          </p:cNvPr>
          <p:cNvSpPr txBox="1"/>
          <p:nvPr userDrawn="1"/>
        </p:nvSpPr>
        <p:spPr>
          <a:xfrm rot="16200000">
            <a:off x="11761283" y="930593"/>
            <a:ext cx="690614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ru-RU" sz="1800" dirty="0">
                <a:solidFill>
                  <a:schemeClr val="bg1"/>
                </a:solidFill>
              </a:rPr>
              <a:t>2024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FBA60E-9DD6-E54E-A6C9-CFA5BB21B4C1}"/>
              </a:ext>
            </a:extLst>
          </p:cNvPr>
          <p:cNvCxnSpPr/>
          <p:nvPr userDrawn="1"/>
        </p:nvCxnSpPr>
        <p:spPr>
          <a:xfrm>
            <a:off x="12128268" y="1404850"/>
            <a:ext cx="0" cy="230262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4C167B5-CF88-8F40-A4B5-CA8730DFE560}"/>
              </a:ext>
            </a:extLst>
          </p:cNvPr>
          <p:cNvSpPr txBox="1"/>
          <p:nvPr userDrawn="1"/>
        </p:nvSpPr>
        <p:spPr>
          <a:xfrm rot="16200000">
            <a:off x="11574784" y="5590478"/>
            <a:ext cx="1097102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1600" spc="100" baseline="0" dirty="0" err="1">
                <a:solidFill>
                  <a:schemeClr val="bg1"/>
                </a:solidFill>
              </a:rPr>
              <a:t>РАНХиГС</a:t>
            </a:r>
            <a:endParaRPr lang="ru-RU" sz="1600" spc="1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894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Титульный слайд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6864" y="1616636"/>
            <a:ext cx="10423442" cy="2200943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6864" y="3971150"/>
            <a:ext cx="10423443" cy="819675"/>
          </a:xfrm>
        </p:spPr>
        <p:txBody>
          <a:bodyPr/>
          <a:lstStyle>
            <a:lvl1pPr marL="0" indent="0" algn="l">
              <a:buNone/>
              <a:defRPr sz="2394">
                <a:solidFill>
                  <a:schemeClr val="bg1"/>
                </a:solidFill>
              </a:defRPr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A16B-6D6F-7E43-8715-9A6C2BF58A22}" type="datetime1">
              <a:rPr lang="ru-RU" smtClean="0"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21">
            <a:extLst>
              <a:ext uri="{FF2B5EF4-FFF2-40B4-BE49-F238E27FC236}">
                <a16:creationId xmlns:a16="http://schemas.microsoft.com/office/drawing/2014/main" id="{D5D3EC2F-7B9F-0D4F-B5B9-E23034A23E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70520" y="0"/>
            <a:ext cx="4189830" cy="6840538"/>
          </a:xfrm>
          <a:prstGeom prst="rect">
            <a:avLst/>
          </a:prstGeom>
        </p:spPr>
      </p:pic>
      <p:pic>
        <p:nvPicPr>
          <p:cNvPr id="8" name="Рисунок 13">
            <a:extLst>
              <a:ext uri="{FF2B5EF4-FFF2-40B4-BE49-F238E27FC236}">
                <a16:creationId xmlns:a16="http://schemas.microsoft.com/office/drawing/2014/main" id="{1BB3811F-5FB4-9A4D-A5EA-3D5E83D378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3760" y="329338"/>
            <a:ext cx="1862895" cy="8196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16C21D-C47C-8E49-8ABF-DE72CA198984}"/>
              </a:ext>
            </a:extLst>
          </p:cNvPr>
          <p:cNvSpPr txBox="1"/>
          <p:nvPr userDrawn="1"/>
        </p:nvSpPr>
        <p:spPr>
          <a:xfrm rot="16200000">
            <a:off x="11761283" y="930593"/>
            <a:ext cx="690614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ru-RU" sz="1800" dirty="0">
                <a:solidFill>
                  <a:schemeClr val="bg1"/>
                </a:solidFill>
              </a:rPr>
              <a:t>2024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FBA60E-9DD6-E54E-A6C9-CFA5BB21B4C1}"/>
              </a:ext>
            </a:extLst>
          </p:cNvPr>
          <p:cNvCxnSpPr/>
          <p:nvPr userDrawn="1"/>
        </p:nvCxnSpPr>
        <p:spPr>
          <a:xfrm>
            <a:off x="12128268" y="1404850"/>
            <a:ext cx="0" cy="230262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4C167B5-CF88-8F40-A4B5-CA8730DFE560}"/>
              </a:ext>
            </a:extLst>
          </p:cNvPr>
          <p:cNvSpPr txBox="1"/>
          <p:nvPr userDrawn="1"/>
        </p:nvSpPr>
        <p:spPr>
          <a:xfrm rot="16200000">
            <a:off x="11574784" y="5590478"/>
            <a:ext cx="1097102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1600" spc="100" baseline="0" dirty="0" err="1">
                <a:solidFill>
                  <a:schemeClr val="bg1"/>
                </a:solidFill>
              </a:rPr>
              <a:t>РАНХиГС</a:t>
            </a:r>
            <a:endParaRPr lang="ru-RU" sz="1600" spc="1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170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9">
            <a:extLst>
              <a:ext uri="{FF2B5EF4-FFF2-40B4-BE49-F238E27FC236}">
                <a16:creationId xmlns:a16="http://schemas.microsoft.com/office/drawing/2014/main" id="{64B41069-4AAD-8340-8EFB-180ACA586F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F7727723-4074-B843-AE36-885B2303F4FE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E95950-E595-F342-9D21-3C47BD20DFED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78ECB9-5CD4-CC42-91B8-0D89C488BB7E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CD2E3BB0-99F5-1045-9ADB-5FF98D234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3970" y="266377"/>
            <a:ext cx="937565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D4391C-B8C0-B24A-A837-3162674174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0503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54">
          <p15:clr>
            <a:srgbClr val="FBAE40"/>
          </p15:clr>
        </p15:guide>
        <p15:guide id="3" pos="4082">
          <p15:clr>
            <a:srgbClr val="FBAE40"/>
          </p15:clr>
        </p15:guide>
        <p15:guide id="4" orient="horz" pos="38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9">
            <a:extLst>
              <a:ext uri="{FF2B5EF4-FFF2-40B4-BE49-F238E27FC236}">
                <a16:creationId xmlns:a16="http://schemas.microsoft.com/office/drawing/2014/main" id="{B72F114E-335E-2040-801E-3C7EC39A3E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F3B94890-3C49-7044-A8F0-B3DB12C28D12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AA9BBD-B777-C149-9777-05247593E1E0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C569F4-D248-7041-9278-341700D6083F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0044" y="1119505"/>
            <a:ext cx="9720263" cy="2381521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044" y="3592866"/>
            <a:ext cx="9720263" cy="1651546"/>
          </a:xfrm>
        </p:spPr>
        <p:txBody>
          <a:bodyPr>
            <a:normAutofit/>
          </a:bodyPr>
          <a:lstStyle>
            <a:lvl1pPr marL="0" indent="0" algn="l">
              <a:buNone/>
              <a:defRPr sz="2400" b="1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FABD-BCBD-544A-9118-89D15D7C2332}" type="datetime1">
              <a:rPr lang="ru-RU" smtClean="0"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33970" y="266377"/>
            <a:ext cx="937565" cy="364195"/>
          </a:xfrm>
          <a:prstGeom prst="rect">
            <a:avLst/>
          </a:prstGeom>
        </p:spPr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067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9">
            <a:extLst>
              <a:ext uri="{FF2B5EF4-FFF2-40B4-BE49-F238E27FC236}">
                <a16:creationId xmlns:a16="http://schemas.microsoft.com/office/drawing/2014/main" id="{A031F8E3-48A7-4044-944A-7FEEE130F6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id="{CC740624-9786-3F40-BE2D-E443C76C8EC7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EFE944-F30B-544E-B5A4-8FA81A6D7A96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E5D4700-313E-CB48-82C9-205F0B4F41DB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00000" y="919197"/>
            <a:ext cx="8649708" cy="535138"/>
          </a:xfrm>
        </p:spPr>
        <p:txBody>
          <a:bodyPr anchor="t" anchorCtr="0">
            <a:noAutofit/>
          </a:bodyPr>
          <a:lstStyle>
            <a:lvl1pPr algn="l">
              <a:defRPr sz="3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1303" y="2751909"/>
            <a:ext cx="6696892" cy="2492503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chemeClr val="accent1"/>
                </a:solidFill>
              </a:defRPr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5067-034C-ED4C-9B2B-00BE7ADE8DA8}" type="datetime1">
              <a:rPr lang="ru-RU" smtClean="0"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33970" y="266377"/>
            <a:ext cx="937565" cy="364195"/>
          </a:xfrm>
          <a:prstGeom prst="rect">
            <a:avLst/>
          </a:prstGeom>
        </p:spPr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7AD485B-A56F-E148-9785-EA3C38C11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0113" y="1625000"/>
            <a:ext cx="2916079" cy="4304162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18915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1174A10-18C0-D846-8F03-C9CC6AC7354A}"/>
              </a:ext>
            </a:extLst>
          </p:cNvPr>
          <p:cNvSpPr/>
          <p:nvPr userDrawn="1"/>
        </p:nvSpPr>
        <p:spPr>
          <a:xfrm>
            <a:off x="0" y="0"/>
            <a:ext cx="12960350" cy="684053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00547" y="2269024"/>
            <a:ext cx="6871063" cy="2492503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C6C5C-8715-4349-9C7D-F129E2D2F817}" type="datetime1">
              <a:rPr lang="ru-RU" smtClean="0"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id="{6863F21F-0FD5-0D4F-9EDF-1CEFC7A813EE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33970" y="266377"/>
            <a:ext cx="937565" cy="3641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E003E"/>
                </a:solidFill>
              </a:defRPr>
            </a:lvl1pPr>
          </a:lstStyle>
          <a:p>
            <a:fld id="{73D4391C-B8C0-B24A-A837-316267417444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0584FD3-82FB-1645-920D-FB8B68AFF8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28"/>
          <a:stretch/>
        </p:blipFill>
        <p:spPr>
          <a:xfrm>
            <a:off x="10684390" y="-1"/>
            <a:ext cx="1950721" cy="97614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56C3D01-CF25-E947-ABB7-B55A2D418229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2023</a:t>
            </a:r>
            <a:endParaRPr lang="ru-RU" sz="1400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9CAB093-8887-BF49-8EA5-92B2D72B9517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306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9">
            <a:extLst>
              <a:ext uri="{FF2B5EF4-FFF2-40B4-BE49-F238E27FC236}">
                <a16:creationId xmlns:a16="http://schemas.microsoft.com/office/drawing/2014/main" id="{E42B6E17-3CA0-A44E-A15A-7A8C6D151F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id="{CAE1ECE3-AE58-EF4B-9404-CEF7D3739127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C5649B-D563-7A42-ADA0-AC0ECE1EBBD4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4F3F24-E8BA-7348-890A-4EB2A401046B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0000" y="900000"/>
            <a:ext cx="9576679" cy="714358"/>
          </a:xfrm>
        </p:spPr>
        <p:txBody>
          <a:bodyPr anchor="t" anchorCtr="0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B2D4-E0FF-0948-BCEC-0F713D78CA44}" type="datetime1">
              <a:rPr lang="ru-RU" smtClean="0"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D4391C-B8C0-B24A-A837-31626741744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35B661-A620-6B4A-8A9C-FCEE63525CAE}"/>
              </a:ext>
            </a:extLst>
          </p:cNvPr>
          <p:cNvSpPr txBox="1">
            <a:spLocks/>
          </p:cNvSpPr>
          <p:nvPr userDrawn="1"/>
        </p:nvSpPr>
        <p:spPr>
          <a:xfrm>
            <a:off x="-33970" y="266377"/>
            <a:ext cx="937565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D4391C-B8C0-B24A-A837-3162674174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226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9">
            <a:extLst>
              <a:ext uri="{FF2B5EF4-FFF2-40B4-BE49-F238E27FC236}">
                <a16:creationId xmlns:a16="http://schemas.microsoft.com/office/drawing/2014/main" id="{00F513B3-241A-5644-9CD0-08969C8509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id="{9DB0A6DB-F31A-A343-BF05-360492CB83BF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384103-0CD4-E641-A9AE-B808169DCE7C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19AD7C-9E4C-BC47-9C84-6A2E4F3FD078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0000" y="900000"/>
            <a:ext cx="9627700" cy="740592"/>
          </a:xfrm>
        </p:spPr>
        <p:txBody>
          <a:bodyPr anchor="t" anchorCtr="0"/>
          <a:lstStyle>
            <a:lvl1pPr>
              <a:defRPr sz="3192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40995" y="1674796"/>
            <a:ext cx="7726642" cy="4254366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113" y="1625000"/>
            <a:ext cx="2916079" cy="4304162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03EC4-AEDB-A546-B9B7-585538AAD3C7}" type="datetime1">
              <a:rPr lang="ru-RU" smtClean="0"/>
              <a:t>10.12.2024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80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82FB6434-E9A9-A141-89AC-B38A0E207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D954ACBC-1461-8F49-8A62-25BE7C807B19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05D89A-CBD9-1747-8A24-211A119C1CB5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187A918-407B-4D42-98BB-5B3D0F5839E2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0000" y="864000"/>
            <a:ext cx="9627700" cy="740592"/>
          </a:xfrm>
        </p:spPr>
        <p:txBody>
          <a:bodyPr anchor="t" anchorCtr="0"/>
          <a:lstStyle>
            <a:lvl1pPr>
              <a:defRPr sz="3192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40995" y="1674796"/>
            <a:ext cx="3638348" cy="4254366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113" y="1625000"/>
            <a:ext cx="2916079" cy="4304162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6139-3C51-544D-A275-589F7A7E6369}" type="datetime1">
              <a:rPr lang="ru-RU" smtClean="0"/>
              <a:t>10.12.2024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B47FAB26-A65D-A241-B811-CFF044D18B1A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8383605" y="1674796"/>
            <a:ext cx="3638348" cy="4254366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F7329FE-F5D1-374D-B109-65B84655D2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id="{263CFD3C-F777-DA4D-BC37-116E29B7A220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772282-7CE5-9B49-B848-BF7E6632BBB4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F7AA82A-8CAD-7945-8DF4-19C7F478AB03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2713" y="900000"/>
            <a:ext cx="9627700" cy="740592"/>
          </a:xfrm>
        </p:spPr>
        <p:txBody>
          <a:bodyPr anchor="t" anchorCtr="0"/>
          <a:lstStyle>
            <a:lvl1pPr>
              <a:defRPr sz="3192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40995" y="1674796"/>
            <a:ext cx="2321062" cy="4254366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113" y="1625000"/>
            <a:ext cx="2916079" cy="4304162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2F27-2E9A-5E43-AA18-A5B944132F59}" type="datetime1">
              <a:rPr lang="ru-RU" smtClean="0"/>
              <a:t>10.12.2024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B47FAB26-A65D-A241-B811-CFF044D18B1A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7019109" y="1674796"/>
            <a:ext cx="2321062" cy="4254366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79F780C-3DBF-7240-9736-987FCF93B284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9701349" y="1674796"/>
            <a:ext cx="2321062" cy="4254366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652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024" y="900000"/>
            <a:ext cx="9576679" cy="7143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024" y="1820976"/>
            <a:ext cx="11205726" cy="43402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024" y="7084883"/>
            <a:ext cx="2916079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57F375-12B8-4849-BF4D-9AACA101A6E6}" type="datetime1">
              <a:rPr lang="ru-RU" smtClean="0"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0567" y="7084884"/>
            <a:ext cx="4374118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5463" y="266377"/>
            <a:ext cx="738132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D4391C-B8C0-B24A-A837-3162674174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2608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5" r:id="rId2"/>
    <p:sldLayoutId id="2147483673" r:id="rId3"/>
    <p:sldLayoutId id="2147483689" r:id="rId4"/>
    <p:sldLayoutId id="2147483690" r:id="rId5"/>
    <p:sldLayoutId id="2147483674" r:id="rId6"/>
    <p:sldLayoutId id="2147483681" r:id="rId7"/>
    <p:sldLayoutId id="2147483686" r:id="rId8"/>
    <p:sldLayoutId id="2147483687" r:id="rId9"/>
    <p:sldLayoutId id="2147483688" r:id="rId10"/>
    <p:sldLayoutId id="2147483675" r:id="rId11"/>
    <p:sldLayoutId id="2147483678" r:id="rId12"/>
    <p:sldLayoutId id="2147483684" r:id="rId13"/>
    <p:sldLayoutId id="2147483695" r:id="rId14"/>
    <p:sldLayoutId id="2147483696" r:id="rId15"/>
  </p:sldLayoutIdLst>
  <p:hf hdr="0" ftr="0" dt="0"/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2114" rtl="0" eaLnBrk="1" latinLnBrk="0" hangingPunct="1">
        <a:lnSpc>
          <a:spcPct val="100000"/>
        </a:lnSpc>
        <a:spcBef>
          <a:spcPts val="998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2114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912114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0" indent="0" algn="l" defTabSz="912114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rgbClr val="6D6D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0" indent="0" algn="l" defTabSz="912114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None/>
        <a:defRPr sz="1000" kern="1200">
          <a:solidFill>
            <a:srgbClr val="6D6D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54" userDrawn="1">
          <p15:clr>
            <a:srgbClr val="F26B43"/>
          </p15:clr>
        </p15:guide>
        <p15:guide id="2" pos="4082" userDrawn="1">
          <p15:clr>
            <a:srgbClr val="F26B43"/>
          </p15:clr>
        </p15:guide>
        <p15:guide id="3" orient="horz" pos="385" userDrawn="1">
          <p15:clr>
            <a:srgbClr val="F26B43"/>
          </p15:clr>
        </p15:guide>
        <p15:guide id="4" orient="horz" pos="3969" userDrawn="1">
          <p15:clr>
            <a:srgbClr val="F26B43"/>
          </p15:clr>
        </p15:guide>
        <p15:guide id="5" pos="567" userDrawn="1">
          <p15:clr>
            <a:srgbClr val="F26B43"/>
          </p15:clr>
        </p15:guide>
        <p15:guide id="6" pos="76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am.ranepa.ru/nauka/nauchno-issledovatelskie-raboty.php" TargetMode="External"/><Relationship Id="rId2" Type="http://schemas.openxmlformats.org/officeDocument/2006/relationships/hyperlink" Target="mailto:Prudnikova-va@ranepa.ru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4E694-B4BE-4647-B02E-5553DD8C6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</p:spPr>
        <p:txBody>
          <a:bodyPr/>
          <a:lstStyle/>
          <a:p>
            <a:br>
              <a:rPr lang="ru-RU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/>
              <a:t>Ограничения и барьеры развития универсальных компетенций будущих педагогов</a:t>
            </a:r>
            <a:br>
              <a:rPr lang="ru-RU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83B779-785B-C549-98BC-FD63CEA37A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6864" y="3971148"/>
            <a:ext cx="10423443" cy="2533347"/>
          </a:xfrm>
        </p:spPr>
        <p:txBody>
          <a:bodyPr/>
          <a:lstStyle/>
          <a:p>
            <a:r>
              <a:rPr lang="ru-RU" sz="1600" dirty="0"/>
              <a:t>Прудникова Виктория Аркадьевна, кандидат </a:t>
            </a:r>
            <a:r>
              <a:rPr lang="ru-RU" sz="1600" dirty="0" err="1"/>
              <a:t>пед</a:t>
            </a:r>
            <a:r>
              <a:rPr lang="ru-RU" sz="1600" dirty="0"/>
              <a:t>. наук,</a:t>
            </a:r>
          </a:p>
          <a:p>
            <a:r>
              <a:rPr lang="ru-RU" sz="1600" dirty="0"/>
              <a:t>доцент, директор Самарского филиала РАНХиГС</a:t>
            </a:r>
          </a:p>
          <a:p>
            <a:r>
              <a:rPr lang="ru-RU" sz="1600" dirty="0"/>
              <a:t>E-</a:t>
            </a:r>
            <a:r>
              <a:rPr lang="ru-RU" sz="1600" dirty="0" err="1"/>
              <a:t>mail</a:t>
            </a:r>
            <a:r>
              <a:rPr lang="ru-RU" sz="1600" dirty="0"/>
              <a:t>: prudnikova-va@ranepa.ru</a:t>
            </a:r>
          </a:p>
          <a:p>
            <a:pPr>
              <a:spcBef>
                <a:spcPts val="0"/>
              </a:spcBef>
            </a:pPr>
            <a:endParaRPr lang="ru-RU" sz="1600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29316D-BF2E-15B8-6259-C2881C282879}"/>
              </a:ext>
            </a:extLst>
          </p:cNvPr>
          <p:cNvSpPr txBox="1"/>
          <p:nvPr/>
        </p:nvSpPr>
        <p:spPr>
          <a:xfrm>
            <a:off x="5533534" y="5420413"/>
            <a:ext cx="631595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 ежегодный международный симпозиум: </a:t>
            </a: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«Образование и город: проектирование развития» </a:t>
            </a: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Москва, 18–20 апреля 2024 г </a:t>
            </a:r>
          </a:p>
        </p:txBody>
      </p:sp>
    </p:spTree>
    <p:extLst>
      <p:ext uri="{BB962C8B-B14F-4D97-AF65-F5344CB8AC3E}">
        <p14:creationId xmlns:p14="http://schemas.microsoft.com/office/powerpoint/2010/main" val="2302688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000" y="488373"/>
            <a:ext cx="9576679" cy="1125985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rgbClr val="C00000"/>
                </a:solidFill>
              </a:rPr>
              <a:t>Сопоставление запрашиваемых работодателями Самарской области </a:t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>профилей универсальных (общих) компетенций учителя 5-ого и 6-го уровней квалификации</a:t>
            </a: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436" y="1402773"/>
            <a:ext cx="8042379" cy="4758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16919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11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076364"/>
              </p:ext>
            </p:extLst>
          </p:nvPr>
        </p:nvGraphicFramePr>
        <p:xfrm>
          <a:off x="1198486" y="266377"/>
          <a:ext cx="10120542" cy="6050126"/>
        </p:xfrm>
        <a:graphic>
          <a:graphicData uri="http://schemas.openxmlformats.org/drawingml/2006/table">
            <a:tbl>
              <a:tblPr firstRow="1" firstCol="1" bandRow="1"/>
              <a:tblGrid>
                <a:gridCol w="785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9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7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20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20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72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33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114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6602">
                <a:tc grid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требований нет</a:t>
                      </a:r>
                      <a:endParaRPr lang="ru-RU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IV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202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Разрешение проблем</a:t>
                      </a:r>
                      <a:endParaRPr lang="ru-RU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Дескрипторы доминирующих уровней </a:t>
                      </a:r>
                      <a:r>
                        <a:rPr lang="ru-RU" sz="1200" b="1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сформированности</a:t>
                      </a:r>
                      <a:r>
                        <a:rPr lang="ru-RU" sz="12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УК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202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анализ рабочей ситуации</a:t>
                      </a:r>
                      <a:endParaRPr lang="ru-RU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Самостоятельно определяет критерии для оценки рабочей ситуации в соответствии с поставленной задачей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202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целеполагание и планирование</a:t>
                      </a:r>
                      <a:endParaRPr lang="ru-RU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Выбирает способ достижения цели, ставит задачи и планирует деятельность в нестандартной (субъективно новой) ситуации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202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текущий контроль </a:t>
                      </a:r>
                      <a:endParaRPr lang="ru-RU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Самостоятельно корректирует деятельность на основе результатов текущего контроля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80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оценка результата (продукта)</a:t>
                      </a:r>
                      <a:endParaRPr lang="ru-RU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Оценивает по заданным критериям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80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Информационная компетенция</a:t>
                      </a:r>
                      <a:endParaRPr lang="ru-RU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IV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202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поиск информации</a:t>
                      </a:r>
                      <a:endParaRPr lang="ru-RU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Самостоятельно находит источник, содержащий недостающую для решения задачи информацию, оценивает его применимость, достоверность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202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извлечение информации</a:t>
                      </a:r>
                      <a:endParaRPr lang="ru-RU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Извлекает требуемую информацию из текста, изображений, устных сообщений, наблюдения и систематизирует ее в структуре, соответствующей задаче информационного поиска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3202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обработка информации</a:t>
                      </a:r>
                      <a:endParaRPr lang="ru-RU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Делает выводы, касающиеся конкретной ситуации, на основе общей информации / Делает выводы на основе заданных посылок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980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Коммуникативная </a:t>
                      </a:r>
                      <a:br>
                        <a:rPr lang="ru-RU" sz="900" b="1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b="1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компетенция</a:t>
                      </a:r>
                      <a:endParaRPr lang="ru-RU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IV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3202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письменная </a:t>
                      </a:r>
                      <a:br>
                        <a:rPr lang="ru-RU" sz="9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коммуникация</a:t>
                      </a:r>
                      <a:endParaRPr lang="ru-RU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Излагает аргументированную позицию, сопоставляет позиции в форме продуктов письменной коммуникации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3202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публичное выступление</a:t>
                      </a:r>
                      <a:endParaRPr lang="ru-RU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Отбирает содержание выступления в соответствии с заданными целью и аудиторией, соблюдает требования жанра - доклад, презентация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3202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ведение диалога</a:t>
                      </a:r>
                      <a:endParaRPr lang="ru-RU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Инициирует и проводит диалог в соответствии с культурными нормами на уровне высказывания своих мнений, позиций, рассуждений и уточнения мнений, позиций, отношений собеседника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73300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продуктивная групповая коммуникация</a:t>
                      </a:r>
                      <a:endParaRPr lang="ru-RU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составе группы решает сложносоставные задачи, требующие разделения на подзадачи, с помощью установленных самостоятельно для этой работы процедур взаимодействия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Вносит предложения, касающиеся процедуры или вопросов для обсуждения в соответствии с целью групповой коммуникации, задает вопросы, проверяет свое понимание идей других участников обсуждения, аргументирует или объясняет свои идеи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6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медианное значение требований работодателей к уровню </a:t>
                      </a:r>
                      <a:r>
                        <a:rPr lang="ru-RU" sz="10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сформированности</a:t>
                      </a: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аспектов универсальных компетенций учителей (среднее по выборке)</a:t>
                      </a:r>
                      <a:endParaRPr lang="ru-RU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6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второй по частоте выборов работодателями востребованный уровень </a:t>
                      </a:r>
                      <a:r>
                        <a:rPr lang="ru-RU" sz="10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сформированности</a:t>
                      </a:r>
                      <a:r>
                        <a:rPr lang="ru-RU" sz="1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аспектов универсальных компетенций учителей (среднее по выборке)</a:t>
                      </a:r>
                      <a:endParaRPr lang="ru-RU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5" marR="44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2538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 dirty="0"/>
              <a:t>работодатели считают приемлемыми относительно невысокие уровни </a:t>
            </a:r>
            <a:r>
              <a:rPr lang="ru-RU" altLang="ru-RU" sz="2000" dirty="0" err="1"/>
              <a:t>сформированности</a:t>
            </a:r>
            <a:r>
              <a:rPr lang="ru-RU" altLang="ru-RU" sz="2000" dirty="0"/>
              <a:t> универсальных компетенций учителей: не превышающие серединных значений четырехуровневой шкалы (между </a:t>
            </a:r>
            <a:r>
              <a:rPr lang="en-US" altLang="ru-RU" sz="2000" dirty="0"/>
              <a:t>II</a:t>
            </a:r>
            <a:r>
              <a:rPr lang="ru-RU" altLang="ru-RU" sz="2000" dirty="0"/>
              <a:t> и </a:t>
            </a:r>
            <a:r>
              <a:rPr lang="en-US" altLang="ru-RU" sz="2000" dirty="0"/>
              <a:t>III</a:t>
            </a:r>
            <a:r>
              <a:rPr lang="ru-RU" altLang="ru-RU" sz="2000" dirty="0"/>
              <a:t> уровнем);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 dirty="0"/>
              <a:t>результаты исследования показывают стремление администрации школ заместить ситуации неопределенности, естественно возникающие в школьной жизни, достаточно регламентированными диспозициями, действия педагога в которых обеспечиваются общепрофессиональными и специальными профессиональными компетенциями;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 dirty="0"/>
              <a:t>попытка замещения непредсказуемых и многовариантных рабочих ситуаций более стандартными и нормированными противоречит современным тенденциям общественного развития, в котором неопределенность контекстов, в том числе в профессиональной деятельности значительно возрастает;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 dirty="0"/>
              <a:t>такая установка может быть сдерживающим фактором развития универсальных способов деятельности учителей, в том числе студентов, проходящих педагогическую практику в школах. 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4565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5DD6E-CCA5-374B-A5FC-E3FA356A6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9681" y="4291445"/>
            <a:ext cx="8884228" cy="1687441"/>
          </a:xfrm>
          <a:solidFill>
            <a:srgbClr val="A30236"/>
          </a:solidFill>
        </p:spPr>
        <p:txBody>
          <a:bodyPr/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СПАСИБО ЗА ВНИМАНИЕ!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</a:rPr>
            </a:br>
            <a:br>
              <a:rPr lang="en-US" dirty="0">
                <a:solidFill>
                  <a:schemeClr val="bg1">
                    <a:lumMod val="95000"/>
                  </a:schemeClr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br>
              <a:rPr lang="ru-RU" dirty="0"/>
            </a:br>
            <a:r>
              <a:rPr lang="en-US" dirty="0">
                <a:solidFill>
                  <a:schemeClr val="bg1">
                    <a:lumMod val="9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Prudnikova-va@ranepa.ru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</a:rPr>
            </a:br>
            <a:br>
              <a:rPr lang="en-US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9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https://sam.ranepa.ru/nauka/nauchno-issledovatelskie-raboty.php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890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84082" y="160256"/>
            <a:ext cx="11012668" cy="6000979"/>
          </a:xfrm>
        </p:spPr>
        <p:txBody>
          <a:bodyPr/>
          <a:lstStyle/>
          <a:p>
            <a:endParaRPr lang="ru-RU" alt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alt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400" dirty="0"/>
              <a:t>по оценкам специалистов универсальные компетенции вносят более существенный вклад в эффективность персонала по сравнению с профессиональными умениями и навыками;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400"/>
              <a:t>специализированные </a:t>
            </a:r>
            <a:r>
              <a:rPr lang="ru-RU" altLang="ru-RU" sz="2400" dirty="0"/>
              <a:t>профессиональные компетенции в эпоху неопределенности обновляются достаточно быстро, а универсальные способы деятельности, доля которых в ее структуре растет, имеют более длительный «жизненный цикл»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успешность трудовой адаптации зависит от </a:t>
            </a:r>
            <a:r>
              <a:rPr lang="ru-RU" sz="2400" dirty="0" err="1"/>
              <a:t>сформированности</a:t>
            </a:r>
            <a:r>
              <a:rPr lang="ru-RU" sz="2400" dirty="0"/>
              <a:t>  у выпускника универсальных (общих) компетенций</a:t>
            </a:r>
            <a:r>
              <a:rPr lang="ru-RU" altLang="ru-RU" sz="2400" dirty="0"/>
              <a:t>. 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5188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Ограничения и барьеры развития УК будущих педагогов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400" dirty="0"/>
              <a:t>отсутствие преемственности между разными уровнями образования (общее – среднее профессиональное - </a:t>
            </a:r>
            <a:r>
              <a:rPr lang="ru-RU" altLang="ru-RU" sz="2400" dirty="0" err="1"/>
              <a:t>бакалавриат</a:t>
            </a:r>
            <a:r>
              <a:rPr lang="ru-RU" altLang="ru-RU" sz="2400" dirty="0"/>
              <a:t> – магистратура) в задачах, содержании и технологиях формирования УК;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400" dirty="0"/>
              <a:t>институциональные барьеры (недостаточность нормативного обеспечения </a:t>
            </a:r>
            <a:r>
              <a:rPr lang="ru-RU" altLang="ru-RU" sz="2400" dirty="0" err="1"/>
              <a:t>внутривузовской</a:t>
            </a:r>
            <a:r>
              <a:rPr lang="ru-RU" altLang="ru-RU" sz="2400" dirty="0"/>
              <a:t> концепции и модели развития УК);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400" dirty="0"/>
              <a:t>слабая координация различных видов учебной и </a:t>
            </a:r>
            <a:r>
              <a:rPr lang="ru-RU" altLang="ru-RU" sz="2400" dirty="0" err="1"/>
              <a:t>внеучебной</a:t>
            </a:r>
            <a:r>
              <a:rPr lang="ru-RU" altLang="ru-RU" sz="2400" dirty="0"/>
              <a:t> деятельности, в которых развиваются универсальные способы деятельности студентов, и отсутствие «навигации» в образовательном пространстве вуза;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400" dirty="0"/>
              <a:t>кадровые ограничители, включая квалификационные дефициты вузовских преподавателей, их слабую мотивацию, не оптимальные учебные нагрузки;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400" dirty="0"/>
              <a:t>учебно-методические барьеры, особенно в плане надежных инструментов их оценивания. 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1889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79E027-8FB9-3645-882F-EBFED1FA23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5BF747-EE1C-154E-B217-72E85D8A750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0693" y="332352"/>
            <a:ext cx="10564813" cy="714375"/>
          </a:xfrm>
        </p:spPr>
        <p:txBody>
          <a:bodyPr anchor="t" anchorCtr="0"/>
          <a:lstStyle/>
          <a:p>
            <a:pPr algn="ctr"/>
            <a:br>
              <a:rPr lang="ru-RU" sz="2400" dirty="0">
                <a:solidFill>
                  <a:srgbClr val="A30236"/>
                </a:solidFill>
                <a:latin typeface="+mn-lt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A30236"/>
                </a:solidFill>
                <a:latin typeface="+mn-lt"/>
                <a:ea typeface="Times New Roman" panose="02020603050405020304" pitchFamily="18" charset="0"/>
              </a:rPr>
              <a:t>Определение профиля</a:t>
            </a:r>
            <a:r>
              <a:rPr lang="ru-RU" sz="2400" dirty="0">
                <a:solidFill>
                  <a:srgbClr val="A30236"/>
                </a:solidFill>
                <a:effectLst/>
                <a:latin typeface="+mn-lt"/>
                <a:ea typeface="Times New Roman" panose="02020603050405020304" pitchFamily="18" charset="0"/>
              </a:rPr>
              <a:t> универсальных компетенций учителя</a:t>
            </a:r>
            <a:br>
              <a:rPr lang="ru-RU" sz="1800" dirty="0">
                <a:effectLst/>
                <a:latin typeface="+mn-lt"/>
                <a:ea typeface="Times New Roman" panose="02020603050405020304" pitchFamily="18" charset="0"/>
              </a:rPr>
            </a:br>
            <a:endParaRPr lang="ru-RU" sz="1600" b="0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38" name="Text Box 23">
            <a:extLst>
              <a:ext uri="{FF2B5EF4-FFF2-40B4-BE49-F238E27FC236}">
                <a16:creationId xmlns:a16="http://schemas.microsoft.com/office/drawing/2014/main" id="{E1A4963D-B900-4BD3-8727-6463257A3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18" y="1415756"/>
            <a:ext cx="765686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9388" indent="-179388">
              <a:spcBef>
                <a:spcPct val="50000"/>
              </a:spcBef>
              <a:buClr>
                <a:srgbClr val="C00000"/>
              </a:buClr>
            </a:pPr>
            <a:r>
              <a:rPr lang="ru-RU" dirty="0">
                <a:solidFill>
                  <a:srgbClr val="A3023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Методология исследования:</a:t>
            </a:r>
          </a:p>
          <a:p>
            <a:pPr algn="just">
              <a:spcBef>
                <a:spcPct val="50000"/>
              </a:spcBef>
              <a:buClr>
                <a:srgbClr val="C00000"/>
              </a:buClr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Опрос руководителей (заместителей руководителей) общеобразовательных организаций по формализованной анкете в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online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 формате, использован сервис forms.yandex.ru. 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8E401E50-E3E5-49CC-9E68-CB9F64E2E144}"/>
              </a:ext>
            </a:extLst>
          </p:cNvPr>
          <p:cNvSpPr/>
          <p:nvPr/>
        </p:nvSpPr>
        <p:spPr>
          <a:xfrm>
            <a:off x="900000" y="5463601"/>
            <a:ext cx="91601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endParaRPr lang="ru-RU" sz="1400" b="1" i="1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 Box 23">
            <a:extLst>
              <a:ext uri="{FF2B5EF4-FFF2-40B4-BE49-F238E27FC236}">
                <a16:creationId xmlns:a16="http://schemas.microsoft.com/office/drawing/2014/main" id="{C23FA033-15B3-4405-ADB1-DFC9D17FC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954" y="2616173"/>
            <a:ext cx="7302031" cy="1856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9388" indent="-179388" algn="l">
              <a:spcBef>
                <a:spcPct val="50000"/>
              </a:spcBef>
              <a:buClr>
                <a:srgbClr val="C00000"/>
              </a:buClr>
            </a:pPr>
            <a:r>
              <a:rPr lang="ru-RU" dirty="0">
                <a:solidFill>
                  <a:srgbClr val="A3023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Выборка:</a:t>
            </a:r>
          </a:p>
          <a:p>
            <a:pPr algn="just">
              <a:spcBef>
                <a:spcPts val="960"/>
              </a:spcBef>
              <a:buClr>
                <a:srgbClr val="C00000"/>
              </a:buClr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Репрезентативная выборка с систематическим отбором общеобразовательных организаций в каждом из регионов.</a:t>
            </a:r>
          </a:p>
          <a:p>
            <a:pPr algn="just">
              <a:spcBef>
                <a:spcPts val="960"/>
              </a:spcBef>
              <a:buClr>
                <a:srgbClr val="C00000"/>
              </a:buClr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Параметры стратификации:  вид общеобразовательной организации; </a:t>
            </a:r>
          </a:p>
          <a:p>
            <a:pPr algn="just">
              <a:buClr>
                <a:srgbClr val="C00000"/>
              </a:buClr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вид населенного пункта.</a:t>
            </a:r>
          </a:p>
          <a:p>
            <a:pPr algn="just">
              <a:buClr>
                <a:srgbClr val="C00000"/>
              </a:buClr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B64716FE-6F38-D00B-D00E-954E958240B5}"/>
              </a:ext>
            </a:extLst>
          </p:cNvPr>
          <p:cNvGraphicFramePr>
            <a:graphicFrameLocks noGrp="1"/>
          </p:cNvGraphicFramePr>
          <p:nvPr/>
        </p:nvGraphicFramePr>
        <p:xfrm>
          <a:off x="108048" y="4552157"/>
          <a:ext cx="7606938" cy="1125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5646">
                  <a:extLst>
                    <a:ext uri="{9D8B030D-6E8A-4147-A177-3AD203B41FA5}">
                      <a16:colId xmlns:a16="http://schemas.microsoft.com/office/drawing/2014/main" val="1059660210"/>
                    </a:ext>
                  </a:extLst>
                </a:gridCol>
                <a:gridCol w="2535646">
                  <a:extLst>
                    <a:ext uri="{9D8B030D-6E8A-4147-A177-3AD203B41FA5}">
                      <a16:colId xmlns:a16="http://schemas.microsoft.com/office/drawing/2014/main" val="737763197"/>
                    </a:ext>
                  </a:extLst>
                </a:gridCol>
                <a:gridCol w="2535646">
                  <a:extLst>
                    <a:ext uri="{9D8B030D-6E8A-4147-A177-3AD203B41FA5}">
                      <a16:colId xmlns:a16="http://schemas.microsoft.com/office/drawing/2014/main" val="41474813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</a:rPr>
                        <a:t>Регион обследования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</a:rPr>
                        <a:t>Рассчитанная выборочная совокупность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</a:rPr>
                        <a:t>Реализованная выборка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56057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</a:rPr>
                        <a:t>Самарская область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</a:rPr>
                        <a:t>87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</a:rPr>
                        <a:t>115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86754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</a:rPr>
                        <a:t>Ярославская область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</a:rPr>
                        <a:t>63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</a:rPr>
                        <a:t>81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289651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</a:rPr>
                        <a:t>ХМАО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</a:rPr>
                        <a:t>59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</a:rPr>
                        <a:t>59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943740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</a:rPr>
                        <a:t> 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</a:rPr>
                        <a:t>209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</a:rPr>
                        <a:t>255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01024613"/>
                  </a:ext>
                </a:extLst>
              </a:tr>
            </a:tbl>
          </a:graphicData>
        </a:graphic>
      </p:graphicFrame>
      <p:sp>
        <p:nvSpPr>
          <p:cNvPr id="6" name="Text Box 23">
            <a:extLst>
              <a:ext uri="{FF2B5EF4-FFF2-40B4-BE49-F238E27FC236}">
                <a16:creationId xmlns:a16="http://schemas.microsoft.com/office/drawing/2014/main" id="{805D439A-8EF6-BD79-CBC3-557A5E6E5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7801" y="2708102"/>
            <a:ext cx="298113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9388" indent="-179388">
              <a:spcBef>
                <a:spcPct val="50000"/>
              </a:spcBef>
              <a:buClr>
                <a:srgbClr val="C00000"/>
              </a:buClr>
            </a:pPr>
            <a:r>
              <a:rPr lang="ru-RU" dirty="0">
                <a:solidFill>
                  <a:srgbClr val="A3023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Сроки проведения: </a:t>
            </a:r>
          </a:p>
          <a:p>
            <a:pPr marL="179388" indent="-179388">
              <a:spcBef>
                <a:spcPct val="50000"/>
              </a:spcBef>
              <a:buClr>
                <a:srgbClr val="C00000"/>
              </a:buClr>
            </a:pPr>
            <a:r>
              <a:rPr lang="ru-RU" sz="1600" dirty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25.01.2024 - 15.02.2024 </a:t>
            </a:r>
          </a:p>
        </p:txBody>
      </p:sp>
      <p:sp>
        <p:nvSpPr>
          <p:cNvPr id="7" name="Text Box 23">
            <a:extLst>
              <a:ext uri="{FF2B5EF4-FFF2-40B4-BE49-F238E27FC236}">
                <a16:creationId xmlns:a16="http://schemas.microsoft.com/office/drawing/2014/main" id="{BACC1E4B-EFA2-BA5B-D6FD-E996C7A02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4233" y="3624892"/>
            <a:ext cx="3590654" cy="148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9388" indent="-179388">
              <a:spcBef>
                <a:spcPts val="960"/>
              </a:spcBef>
              <a:buClr>
                <a:srgbClr val="C00000"/>
              </a:buClr>
            </a:pPr>
            <a:r>
              <a:rPr lang="ru-RU" dirty="0">
                <a:solidFill>
                  <a:srgbClr val="A3023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География исследования: </a:t>
            </a:r>
          </a:p>
          <a:p>
            <a:pPr marL="285750" indent="-285750">
              <a:spcBef>
                <a:spcPts val="96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Самарская область (ПФО),</a:t>
            </a:r>
          </a:p>
          <a:p>
            <a:pPr marL="285750" indent="-28575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Ханты-Мансийский автономный</a:t>
            </a:r>
          </a:p>
          <a:p>
            <a:pPr>
              <a:buClr>
                <a:srgbClr val="C00000"/>
              </a:buClr>
            </a:pPr>
            <a:r>
              <a:rPr lang="ru-RU" sz="1600" dirty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     округ — Югра (УрФО), </a:t>
            </a:r>
          </a:p>
          <a:p>
            <a:pPr marL="285750" indent="-28575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Ярославская область (ЦФО)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278A7E-395B-08B7-7D87-0AE7F7110FB6}"/>
              </a:ext>
            </a:extLst>
          </p:cNvPr>
          <p:cNvSpPr txBox="1"/>
          <p:nvPr/>
        </p:nvSpPr>
        <p:spPr>
          <a:xfrm>
            <a:off x="83083" y="5677189"/>
            <a:ext cx="125175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В каждом регионе стандартная ошибка выборки не превышает 5% для уровня значимости 0,05. Смещений, превышающих 95% доверительный интервал, по параметрам стратификации не обнаружено - реализованная выборка отражает пропорции в генеральной совокупности школ регионов.</a:t>
            </a:r>
          </a:p>
        </p:txBody>
      </p:sp>
    </p:spTree>
    <p:extLst>
      <p:ext uri="{BB962C8B-B14F-4D97-AF65-F5344CB8AC3E}">
        <p14:creationId xmlns:p14="http://schemas.microsoft.com/office/powerpoint/2010/main" val="3486486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3C64166-5CFD-9835-29A7-59916D4FE5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627" y="752498"/>
            <a:ext cx="9777095" cy="58883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8CD8F6-A38D-3844-9580-339DD7B86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7199708-DEAD-EA4F-AC45-A6678ACC6BFB}"/>
              </a:ext>
            </a:extLst>
          </p:cNvPr>
          <p:cNvSpPr txBox="1"/>
          <p:nvPr/>
        </p:nvSpPr>
        <p:spPr>
          <a:xfrm>
            <a:off x="6996129" y="3123366"/>
            <a:ext cx="2168317" cy="32774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1800"/>
              </a:spcAft>
            </a:pPr>
            <a:endParaRPr lang="ru-RU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456E48-0569-5CBC-CAFB-986170A7477E}"/>
              </a:ext>
            </a:extLst>
          </p:cNvPr>
          <p:cNvSpPr txBox="1"/>
          <p:nvPr/>
        </p:nvSpPr>
        <p:spPr>
          <a:xfrm>
            <a:off x="2059460" y="199685"/>
            <a:ext cx="789184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A30236"/>
                </a:solidFill>
                <a:effectLst/>
                <a:ea typeface="Times New Roman" panose="02020603050405020304" pitchFamily="18" charset="0"/>
              </a:rPr>
              <a:t>Структура запроса работодателей на универсальные компетенции учителя в среднем по выборке</a:t>
            </a:r>
            <a:endParaRPr lang="ru-RU" dirty="0">
              <a:solidFill>
                <a:srgbClr val="A30236"/>
              </a:solidFill>
              <a:effectLst/>
              <a:ea typeface="Times New Roman" panose="02020603050405020304" pitchFamily="18" charset="0"/>
            </a:endParaRPr>
          </a:p>
          <a:p>
            <a:pPr algn="ctr"/>
            <a:r>
              <a:rPr lang="ru-RU" sz="1400" dirty="0">
                <a:effectLst/>
                <a:ea typeface="Times New Roman" panose="02020603050405020304" pitchFamily="18" charset="0"/>
              </a:rPr>
              <a:t>(средние значения)</a:t>
            </a:r>
            <a:endParaRPr lang="ru-RU" sz="12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407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580C6A-3A4C-32E5-6876-52047F09D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FBAB79-6B64-5DE3-5007-8CEB7ED23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80871A6-555F-1931-095F-3AA8AEF9196C}"/>
              </a:ext>
            </a:extLst>
          </p:cNvPr>
          <p:cNvSpPr txBox="1"/>
          <p:nvPr/>
        </p:nvSpPr>
        <p:spPr>
          <a:xfrm>
            <a:off x="6996129" y="3123366"/>
            <a:ext cx="2168317" cy="32774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1800"/>
              </a:spcAft>
            </a:pPr>
            <a:endParaRPr lang="ru-RU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CA51C3-8F07-90DC-2892-432AB0264A26}"/>
              </a:ext>
            </a:extLst>
          </p:cNvPr>
          <p:cNvSpPr txBox="1"/>
          <p:nvPr/>
        </p:nvSpPr>
        <p:spPr>
          <a:xfrm>
            <a:off x="2243370" y="144065"/>
            <a:ext cx="789184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A30236"/>
                </a:solidFill>
                <a:effectLst/>
                <a:ea typeface="Times New Roman" panose="02020603050405020304" pitchFamily="18" charset="0"/>
              </a:rPr>
              <a:t>Структура запроса работодателей на универсальные компетенции учителя в пилотных регионах</a:t>
            </a:r>
            <a:endParaRPr lang="ru-RU" dirty="0">
              <a:solidFill>
                <a:srgbClr val="A30236"/>
              </a:solidFill>
              <a:effectLst/>
              <a:ea typeface="Times New Roman" panose="02020603050405020304" pitchFamily="18" charset="0"/>
            </a:endParaRPr>
          </a:p>
          <a:p>
            <a:pPr algn="ctr"/>
            <a:r>
              <a:rPr lang="ru-RU" sz="1400" dirty="0">
                <a:effectLst/>
                <a:ea typeface="Times New Roman" panose="02020603050405020304" pitchFamily="18" charset="0"/>
              </a:rPr>
              <a:t>(средние значения)</a:t>
            </a:r>
            <a:endParaRPr lang="ru-RU" sz="12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9AF28A6-DDB1-5CC1-7744-3BC397126F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" t="2412" r="15724" b="9167"/>
          <a:stretch/>
        </p:blipFill>
        <p:spPr bwMode="auto">
          <a:xfrm>
            <a:off x="1046084" y="730317"/>
            <a:ext cx="8825783" cy="59487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C4780D-F083-5753-7E26-329A730966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43" t="75332" r="3996" b="2608"/>
          <a:stretch/>
        </p:blipFill>
        <p:spPr bwMode="auto">
          <a:xfrm>
            <a:off x="10223157" y="3002419"/>
            <a:ext cx="2671291" cy="1067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49306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000" y="266377"/>
            <a:ext cx="9576679" cy="803887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rgbClr val="C00000"/>
                </a:solidFill>
              </a:rPr>
              <a:t>Профили востребованных работодателями универсальных компетенций учителя в малокомплектных, небольших и крупных школах </a:t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>(средние значения по выборке)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5395559"/>
              </p:ext>
            </p:extLst>
          </p:nvPr>
        </p:nvGraphicFramePr>
        <p:xfrm>
          <a:off x="900000" y="1257301"/>
          <a:ext cx="11196750" cy="4903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4729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Профили востребованных работодателями УК учителя в городских и сельских школах (средние значения по выборке)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8</a:t>
            </a:fld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890588" y="1820863"/>
          <a:ext cx="11206162" cy="434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1913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000" y="266377"/>
            <a:ext cx="9576679" cy="1347981"/>
          </a:xfrm>
        </p:spPr>
        <p:txBody>
          <a:bodyPr/>
          <a:lstStyle/>
          <a:p>
            <a:pPr algn="ctr"/>
            <a:r>
              <a:rPr lang="ru-RU" sz="1800" dirty="0">
                <a:solidFill>
                  <a:srgbClr val="C00000"/>
                </a:solidFill>
              </a:rPr>
              <a:t>Профили востребованных работодателями универсальных компетенций учителя в гимназиях, лицеях и в школах без специализации обучения </a:t>
            </a:r>
            <a:br>
              <a:rPr lang="ru-RU" sz="1800" dirty="0">
                <a:solidFill>
                  <a:srgbClr val="C00000"/>
                </a:solidFill>
              </a:rPr>
            </a:br>
            <a:r>
              <a:rPr lang="ru-RU" sz="1800" dirty="0">
                <a:solidFill>
                  <a:srgbClr val="C00000"/>
                </a:solidFill>
              </a:rPr>
              <a:t>(средние региональные значения) </a:t>
            </a:r>
            <a:br>
              <a:rPr lang="ru-RU" sz="1800" dirty="0">
                <a:solidFill>
                  <a:srgbClr val="C00000"/>
                </a:solidFill>
              </a:rPr>
            </a:b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9</a:t>
            </a:fld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4974186"/>
              </p:ext>
            </p:extLst>
          </p:nvPr>
        </p:nvGraphicFramePr>
        <p:xfrm>
          <a:off x="890588" y="1319645"/>
          <a:ext cx="11206162" cy="4841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79192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RANEPA">
      <a:dk1>
        <a:srgbClr val="000000"/>
      </a:dk1>
      <a:lt1>
        <a:srgbClr val="FFFFFF"/>
      </a:lt1>
      <a:dk2>
        <a:srgbClr val="404040"/>
      </a:dk2>
      <a:lt2>
        <a:srgbClr val="E7E6E6"/>
      </a:lt2>
      <a:accent1>
        <a:srgbClr val="A30236"/>
      </a:accent1>
      <a:accent2>
        <a:srgbClr val="ED7D31"/>
      </a:accent2>
      <a:accent3>
        <a:srgbClr val="879DC1"/>
      </a:accent3>
      <a:accent4>
        <a:srgbClr val="FF5C36"/>
      </a:accent4>
      <a:accent5>
        <a:srgbClr val="3F5CBD"/>
      </a:accent5>
      <a:accent6>
        <a:srgbClr val="12A3AD"/>
      </a:accent6>
      <a:hlink>
        <a:srgbClr val="6D6D6D"/>
      </a:hlink>
      <a:folHlink>
        <a:srgbClr val="AFABA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16739</TotalTime>
  <Words>1057</Words>
  <Application>Microsoft Office PowerPoint</Application>
  <PresentationFormat>Произвольный</PresentationFormat>
  <Paragraphs>248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Courier New</vt:lpstr>
      <vt:lpstr>Tahoma</vt:lpstr>
      <vt:lpstr>Times New Roman</vt:lpstr>
      <vt:lpstr>Тема Office</vt:lpstr>
      <vt:lpstr> Ограничения и барьеры развития универсальных компетенций будущих педагогов </vt:lpstr>
      <vt:lpstr>  </vt:lpstr>
      <vt:lpstr>Ограничения и барьеры развития УК будущих педагогов</vt:lpstr>
      <vt:lpstr> Определение профиля универсальных компетенций учителя </vt:lpstr>
      <vt:lpstr>Презентация PowerPoint</vt:lpstr>
      <vt:lpstr>Презентация PowerPoint</vt:lpstr>
      <vt:lpstr>Профили востребованных работодателями универсальных компетенций учителя в малокомплектных, небольших и крупных школах  (средние значения по выборке)</vt:lpstr>
      <vt:lpstr>Профили востребованных работодателями УК учителя в городских и сельских школах (средние значения по выборке)</vt:lpstr>
      <vt:lpstr>Профили востребованных работодателями универсальных компетенций учителя в гимназиях, лицеях и в школах без специализации обучения  (средние региональные значения)  </vt:lpstr>
      <vt:lpstr>Сопоставление запрашиваемых работодателями Самарской области  профилей универсальных (общих) компетенций учителя 5-ого и 6-го уровней квалификации</vt:lpstr>
      <vt:lpstr>Презентация PowerPoint</vt:lpstr>
      <vt:lpstr>Выводы</vt:lpstr>
      <vt:lpstr>СПАСИБО ЗА ВНИМАНИЕ!    Prudnikova-va@ranepa.ru  https://sam.ranepa.ru/nauka/nauchno-issledovatelskie-raboty.php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viktoria prudnikova</cp:lastModifiedBy>
  <cp:revision>289</cp:revision>
  <dcterms:created xsi:type="dcterms:W3CDTF">2022-10-16T16:54:41Z</dcterms:created>
  <dcterms:modified xsi:type="dcterms:W3CDTF">2024-12-10T11:17:35Z</dcterms:modified>
</cp:coreProperties>
</file>